
<file path=[Content_Types].xml><?xml version="1.0" encoding="utf-8"?>
<Types xmlns="http://schemas.openxmlformats.org/package/2006/content-types">
  <Default Extension="png" ContentType="image/png"/>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8" r:id="rId2"/>
    <p:sldId id="257" r:id="rId3"/>
    <p:sldId id="260" r:id="rId4"/>
    <p:sldId id="261" r:id="rId5"/>
    <p:sldId id="262" r:id="rId6"/>
    <p:sldId id="263" r:id="rId7"/>
    <p:sldId id="264" r:id="rId8"/>
    <p:sldId id="265" r:id="rId9"/>
    <p:sldId id="273" r:id="rId10"/>
    <p:sldId id="286" r:id="rId11"/>
    <p:sldId id="287" r:id="rId12"/>
    <p:sldId id="288" r:id="rId13"/>
    <p:sldId id="289" r:id="rId14"/>
    <p:sldId id="290" r:id="rId15"/>
    <p:sldId id="292" r:id="rId16"/>
    <p:sldId id="293" r:id="rId17"/>
    <p:sldId id="294" r:id="rId18"/>
    <p:sldId id="298" r:id="rId19"/>
    <p:sldId id="299" r:id="rId20"/>
    <p:sldId id="297" r:id="rId21"/>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ED52697E-54EC-4582-A918-CFE3FFEAC02B}" type="datetimeFigureOut">
              <a:rPr lang="en-US" smtClean="0"/>
              <a:t>3/8/2017</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A5DC2464-3F7E-4EBB-B0A9-6BB1495AB583}" type="slidenum">
              <a:rPr lang="en-US" smtClean="0"/>
              <a:t>‹#›</a:t>
            </a:fld>
            <a:endParaRPr lang="en-US"/>
          </a:p>
        </p:txBody>
      </p:sp>
    </p:spTree>
    <p:extLst>
      <p:ext uri="{BB962C8B-B14F-4D97-AF65-F5344CB8AC3E}">
        <p14:creationId xmlns:p14="http://schemas.microsoft.com/office/powerpoint/2010/main" val="13347042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82B09EB1-B78B-4F02-A82C-5447CCAEAA8F}" type="datetimeFigureOut">
              <a:rPr lang="en-US" smtClean="0"/>
              <a:t>3/8/2017</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17718963-DCB2-4194-969E-80EBF3504BD6}" type="slidenum">
              <a:rPr lang="en-US" smtClean="0"/>
              <a:t>‹#›</a:t>
            </a:fld>
            <a:endParaRPr lang="en-US"/>
          </a:p>
        </p:txBody>
      </p:sp>
    </p:spTree>
    <p:extLst>
      <p:ext uri="{BB962C8B-B14F-4D97-AF65-F5344CB8AC3E}">
        <p14:creationId xmlns:p14="http://schemas.microsoft.com/office/powerpoint/2010/main" val="1219419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E7B39BE-CB07-42AC-B31E-63E4DFBEA36E}" type="slidenum">
              <a:rPr lang="en-US" smtClean="0"/>
              <a:t>4</a:t>
            </a:fld>
            <a:endParaRPr lang="en-US"/>
          </a:p>
        </p:txBody>
      </p:sp>
    </p:spTree>
    <p:extLst>
      <p:ext uri="{BB962C8B-B14F-4D97-AF65-F5344CB8AC3E}">
        <p14:creationId xmlns:p14="http://schemas.microsoft.com/office/powerpoint/2010/main" val="3517212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73B425-839E-44A5-B2D5-B1DDFE3F0AC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3BA2DE-A5D5-4228-8BD2-B8D53D2E9CEC}" type="slidenum">
              <a:rPr lang="en-US" smtClean="0"/>
              <a:t>‹#›</a:t>
            </a:fld>
            <a:endParaRPr lang="en-US"/>
          </a:p>
        </p:txBody>
      </p:sp>
    </p:spTree>
    <p:extLst>
      <p:ext uri="{BB962C8B-B14F-4D97-AF65-F5344CB8AC3E}">
        <p14:creationId xmlns:p14="http://schemas.microsoft.com/office/powerpoint/2010/main" val="2456114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73B425-839E-44A5-B2D5-B1DDFE3F0AC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3BA2DE-A5D5-4228-8BD2-B8D53D2E9CEC}" type="slidenum">
              <a:rPr lang="en-US" smtClean="0"/>
              <a:t>‹#›</a:t>
            </a:fld>
            <a:endParaRPr lang="en-US"/>
          </a:p>
        </p:txBody>
      </p:sp>
    </p:spTree>
    <p:extLst>
      <p:ext uri="{BB962C8B-B14F-4D97-AF65-F5344CB8AC3E}">
        <p14:creationId xmlns:p14="http://schemas.microsoft.com/office/powerpoint/2010/main" val="2849472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73B425-839E-44A5-B2D5-B1DDFE3F0AC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3BA2DE-A5D5-4228-8BD2-B8D53D2E9CEC}" type="slidenum">
              <a:rPr lang="en-US" smtClean="0"/>
              <a:t>‹#›</a:t>
            </a:fld>
            <a:endParaRPr lang="en-US"/>
          </a:p>
        </p:txBody>
      </p:sp>
    </p:spTree>
    <p:extLst>
      <p:ext uri="{BB962C8B-B14F-4D97-AF65-F5344CB8AC3E}">
        <p14:creationId xmlns:p14="http://schemas.microsoft.com/office/powerpoint/2010/main" val="41771004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1">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370113" y="765175"/>
            <a:ext cx="8388000" cy="969282"/>
          </a:xfrm>
        </p:spPr>
        <p:txBody>
          <a:bodyPr/>
          <a:lstStyle>
            <a:lvl1pPr marL="0" indent="0">
              <a:buNone/>
              <a:defRPr sz="3000" b="0">
                <a:solidFill>
                  <a:srgbClr val="575757"/>
                </a:solidFill>
              </a:defRPr>
            </a:lvl1pPr>
          </a:lstStyle>
          <a:p>
            <a:pPr lvl="0"/>
            <a:r>
              <a:rPr lang="en-US" smtClean="0"/>
              <a:t>Click to edit Master text styles</a:t>
            </a:r>
          </a:p>
        </p:txBody>
      </p:sp>
      <p:sp>
        <p:nvSpPr>
          <p:cNvPr id="14" name="Title Placeholder 1"/>
          <p:cNvSpPr>
            <a:spLocks noGrp="1"/>
          </p:cNvSpPr>
          <p:nvPr>
            <p:ph type="title"/>
          </p:nvPr>
        </p:nvSpPr>
        <p:spPr>
          <a:xfrm>
            <a:off x="370113" y="295683"/>
            <a:ext cx="8388000" cy="469492"/>
          </a:xfrm>
          <a:prstGeom prst="rect">
            <a:avLst/>
          </a:prstGeom>
        </p:spPr>
        <p:txBody>
          <a:bodyPr rtlCol="0">
            <a:noAutofit/>
          </a:bodyPr>
          <a:lstStyle/>
          <a:p>
            <a:r>
              <a:rPr lang="en-US" dirty="0" smtClean="0"/>
              <a:t>Click to edit Master title style</a:t>
            </a:r>
            <a:endParaRPr lang="en-GB" dirty="0"/>
          </a:p>
        </p:txBody>
      </p:sp>
      <p:sp>
        <p:nvSpPr>
          <p:cNvPr id="20" name="Text Placeholder 19"/>
          <p:cNvSpPr>
            <a:spLocks noGrp="1"/>
          </p:cNvSpPr>
          <p:nvPr>
            <p:ph type="body" sz="quarter" idx="14"/>
          </p:nvPr>
        </p:nvSpPr>
        <p:spPr>
          <a:xfrm>
            <a:off x="370800" y="1810800"/>
            <a:ext cx="8388000" cy="453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Slide Number Placeholder 7"/>
          <p:cNvSpPr>
            <a:spLocks noGrp="1"/>
          </p:cNvSpPr>
          <p:nvPr>
            <p:ph type="sldNum" sz="quarter" idx="15"/>
          </p:nvPr>
        </p:nvSpPr>
        <p:spPr/>
        <p:txBody>
          <a:bodyPr/>
          <a:lstStyle>
            <a:lvl1pPr>
              <a:defRPr/>
            </a:lvl1pPr>
          </a:lstStyle>
          <a:p>
            <a:pPr>
              <a:defRPr/>
            </a:pPr>
            <a:fld id="{065BB52C-F5F7-4F1F-975D-D7AF6A15A406}" type="slidenum">
              <a:rPr lang="en-GB" altLang="en-US"/>
              <a:pPr>
                <a:defRPr/>
              </a:pPr>
              <a:t>‹#›</a:t>
            </a:fld>
            <a:endParaRPr lang="en-GB" altLang="en-US"/>
          </a:p>
        </p:txBody>
      </p:sp>
    </p:spTree>
    <p:extLst>
      <p:ext uri="{BB962C8B-B14F-4D97-AF65-F5344CB8AC3E}">
        <p14:creationId xmlns:p14="http://schemas.microsoft.com/office/powerpoint/2010/main" val="170405592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73B425-839E-44A5-B2D5-B1DDFE3F0AC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3BA2DE-A5D5-4228-8BD2-B8D53D2E9CEC}" type="slidenum">
              <a:rPr lang="en-US" smtClean="0"/>
              <a:t>‹#›</a:t>
            </a:fld>
            <a:endParaRPr lang="en-US"/>
          </a:p>
        </p:txBody>
      </p:sp>
    </p:spTree>
    <p:extLst>
      <p:ext uri="{BB962C8B-B14F-4D97-AF65-F5344CB8AC3E}">
        <p14:creationId xmlns:p14="http://schemas.microsoft.com/office/powerpoint/2010/main" val="3872365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3B425-839E-44A5-B2D5-B1DDFE3F0AC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3BA2DE-A5D5-4228-8BD2-B8D53D2E9CEC}" type="slidenum">
              <a:rPr lang="en-US" smtClean="0"/>
              <a:t>‹#›</a:t>
            </a:fld>
            <a:endParaRPr lang="en-US"/>
          </a:p>
        </p:txBody>
      </p:sp>
    </p:spTree>
    <p:extLst>
      <p:ext uri="{BB962C8B-B14F-4D97-AF65-F5344CB8AC3E}">
        <p14:creationId xmlns:p14="http://schemas.microsoft.com/office/powerpoint/2010/main" val="184186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73B425-839E-44A5-B2D5-B1DDFE3F0ACC}"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3BA2DE-A5D5-4228-8BD2-B8D53D2E9CEC}" type="slidenum">
              <a:rPr lang="en-US" smtClean="0"/>
              <a:t>‹#›</a:t>
            </a:fld>
            <a:endParaRPr lang="en-US"/>
          </a:p>
        </p:txBody>
      </p:sp>
    </p:spTree>
    <p:extLst>
      <p:ext uri="{BB962C8B-B14F-4D97-AF65-F5344CB8AC3E}">
        <p14:creationId xmlns:p14="http://schemas.microsoft.com/office/powerpoint/2010/main" val="1701698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73B425-839E-44A5-B2D5-B1DDFE3F0ACC}" type="datetimeFigureOut">
              <a:rPr lang="en-US" smtClean="0"/>
              <a:t>3/8/2017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3BA2DE-A5D5-4228-8BD2-B8D53D2E9CEC}" type="slidenum">
              <a:rPr lang="en-US" smtClean="0"/>
              <a:t>‹#›</a:t>
            </a:fld>
            <a:endParaRPr lang="en-US"/>
          </a:p>
        </p:txBody>
      </p:sp>
    </p:spTree>
    <p:extLst>
      <p:ext uri="{BB962C8B-B14F-4D97-AF65-F5344CB8AC3E}">
        <p14:creationId xmlns:p14="http://schemas.microsoft.com/office/powerpoint/2010/main" val="2687569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73B425-839E-44A5-B2D5-B1DDFE3F0ACC}" type="datetimeFigureOut">
              <a:rPr lang="en-US" smtClean="0"/>
              <a:t>3/8/2017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3BA2DE-A5D5-4228-8BD2-B8D53D2E9CEC}" type="slidenum">
              <a:rPr lang="en-US" smtClean="0"/>
              <a:t>‹#›</a:t>
            </a:fld>
            <a:endParaRPr lang="en-US"/>
          </a:p>
        </p:txBody>
      </p:sp>
    </p:spTree>
    <p:extLst>
      <p:ext uri="{BB962C8B-B14F-4D97-AF65-F5344CB8AC3E}">
        <p14:creationId xmlns:p14="http://schemas.microsoft.com/office/powerpoint/2010/main" val="3823980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3B425-839E-44A5-B2D5-B1DDFE3F0ACC}" type="datetimeFigureOut">
              <a:rPr lang="en-US" smtClean="0"/>
              <a:t>3/8/2017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3BA2DE-A5D5-4228-8BD2-B8D53D2E9CEC}" type="slidenum">
              <a:rPr lang="en-US" smtClean="0"/>
              <a:t>‹#›</a:t>
            </a:fld>
            <a:endParaRPr lang="en-US"/>
          </a:p>
        </p:txBody>
      </p:sp>
    </p:spTree>
    <p:extLst>
      <p:ext uri="{BB962C8B-B14F-4D97-AF65-F5344CB8AC3E}">
        <p14:creationId xmlns:p14="http://schemas.microsoft.com/office/powerpoint/2010/main" val="1861068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3B425-839E-44A5-B2D5-B1DDFE3F0ACC}"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3BA2DE-A5D5-4228-8BD2-B8D53D2E9CEC}" type="slidenum">
              <a:rPr lang="en-US" smtClean="0"/>
              <a:t>‹#›</a:t>
            </a:fld>
            <a:endParaRPr lang="en-US"/>
          </a:p>
        </p:txBody>
      </p:sp>
    </p:spTree>
    <p:extLst>
      <p:ext uri="{BB962C8B-B14F-4D97-AF65-F5344CB8AC3E}">
        <p14:creationId xmlns:p14="http://schemas.microsoft.com/office/powerpoint/2010/main" val="2134891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3B425-839E-44A5-B2D5-B1DDFE3F0ACC}"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3BA2DE-A5D5-4228-8BD2-B8D53D2E9CEC}" type="slidenum">
              <a:rPr lang="en-US" smtClean="0"/>
              <a:t>‹#›</a:t>
            </a:fld>
            <a:endParaRPr lang="en-US"/>
          </a:p>
        </p:txBody>
      </p:sp>
    </p:spTree>
    <p:extLst>
      <p:ext uri="{BB962C8B-B14F-4D97-AF65-F5344CB8AC3E}">
        <p14:creationId xmlns:p14="http://schemas.microsoft.com/office/powerpoint/2010/main" val="1681571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3B425-839E-44A5-B2D5-B1DDFE3F0ACC}" type="datetimeFigureOut">
              <a:rPr lang="en-US" smtClean="0"/>
              <a:t>3/8/2017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3BA2DE-A5D5-4228-8BD2-B8D53D2E9CEC}" type="slidenum">
              <a:rPr lang="en-US" smtClean="0"/>
              <a:t>‹#›</a:t>
            </a:fld>
            <a:endParaRPr lang="en-US"/>
          </a:p>
        </p:txBody>
      </p:sp>
    </p:spTree>
    <p:extLst>
      <p:ext uri="{BB962C8B-B14F-4D97-AF65-F5344CB8AC3E}">
        <p14:creationId xmlns:p14="http://schemas.microsoft.com/office/powerpoint/2010/main" val="28863560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3001962"/>
          </a:xfrm>
        </p:spPr>
        <p:txBody>
          <a:bodyPr>
            <a:normAutofit/>
          </a:bodyPr>
          <a:lstStyle/>
          <a:p>
            <a:pPr>
              <a:lnSpc>
                <a:spcPct val="120000"/>
              </a:lnSpc>
            </a:pPr>
            <a:r>
              <a:rPr lang="en-US" altLang="en-US" sz="3200" b="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BÁO</a:t>
            </a:r>
            <a:r>
              <a:rPr lang="en-US" altLang="en-US" sz="3200" b="1" smtClean="0">
                <a:solidFill>
                  <a:srgbClr val="0070C0"/>
                </a:solidFill>
                <a:latin typeface="Segoe UI" panose="020B0502040204020203" pitchFamily="34" charset="0"/>
                <a:ea typeface="Segoe UI" panose="020B0502040204020203" pitchFamily="34" charset="0"/>
                <a:cs typeface="Segoe UI" panose="020B0502040204020203" pitchFamily="34" charset="0"/>
              </a:rPr>
              <a:t> CÁO ĐÁNH GIÁ HOẠT ĐỘNG CỦA CÁC NHÓM PPP NGÀNH HÀNG: </a:t>
            </a:r>
            <a:br>
              <a:rPr lang="en-US" altLang="en-US" sz="3200" b="1" smtClean="0">
                <a:solidFill>
                  <a:srgbClr val="0070C0"/>
                </a:solidFill>
                <a:latin typeface="Segoe UI" panose="020B0502040204020203" pitchFamily="34" charset="0"/>
                <a:ea typeface="Segoe UI" panose="020B0502040204020203" pitchFamily="34" charset="0"/>
                <a:cs typeface="Segoe UI" panose="020B0502040204020203" pitchFamily="34" charset="0"/>
              </a:rPr>
            </a:br>
            <a:r>
              <a:rPr lang="en-US" altLang="en-US" sz="3200" b="1" smtClean="0">
                <a:solidFill>
                  <a:srgbClr val="0070C0"/>
                </a:solidFill>
                <a:latin typeface="Segoe UI" panose="020B0502040204020203" pitchFamily="34" charset="0"/>
                <a:ea typeface="Segoe UI" panose="020B0502040204020203" pitchFamily="34" charset="0"/>
                <a:cs typeface="Segoe UI" panose="020B0502040204020203" pitchFamily="34" charset="0"/>
              </a:rPr>
              <a:t>CÁC VẤN ĐỀ VÀ GIẢI PHÁP THÚC ĐẨY</a:t>
            </a:r>
            <a:endParaRPr lang="en-US" sz="3200">
              <a:solidFill>
                <a:srgbClr val="0070C0"/>
              </a:solidFill>
              <a:latin typeface="Segoe UI" panose="020B0502040204020203" pitchFamily="34" charset="0"/>
              <a:ea typeface="Segoe UI" panose="020B0502040204020203" pitchFamily="34" charset="0"/>
              <a:cs typeface="Segoe UI" panose="020B0502040204020203" pitchFamily="34" charset="0"/>
            </a:endParaRPr>
          </a:p>
        </p:txBody>
      </p:sp>
      <p:sp>
        <p:nvSpPr>
          <p:cNvPr id="5" name="Content Placeholder 4"/>
          <p:cNvSpPr>
            <a:spLocks noGrp="1"/>
          </p:cNvSpPr>
          <p:nvPr>
            <p:ph sz="half" idx="1"/>
          </p:nvPr>
        </p:nvSpPr>
        <p:spPr>
          <a:xfrm>
            <a:off x="457200" y="3429000"/>
            <a:ext cx="4038600" cy="2971800"/>
          </a:xfrm>
        </p:spPr>
        <p:txBody>
          <a:bodyPr/>
          <a:lstStyle/>
          <a:p>
            <a:pPr marL="0" indent="0">
              <a:buNone/>
            </a:pPr>
            <a:endParaRPr lang="en-US" altLang="en-US" b="1" i="1" smtClean="0">
              <a:latin typeface="Times New Roman" pitchFamily="18" charset="0"/>
              <a:cs typeface="Times New Roman" pitchFamily="18" charset="0"/>
            </a:endParaRPr>
          </a:p>
          <a:p>
            <a:pPr marL="0" indent="0" algn="ctr">
              <a:buNone/>
            </a:pPr>
            <a:r>
              <a:rPr lang="en-US" altLang="en-US" b="1" i="1" smtClean="0">
                <a:solidFill>
                  <a:srgbClr val="0070C0"/>
                </a:solidFill>
                <a:latin typeface="Times New Roman" pitchFamily="18" charset="0"/>
                <a:cs typeface="Times New Roman" pitchFamily="18" charset="0"/>
              </a:rPr>
              <a:t>Ban Thư ký PSAV </a:t>
            </a:r>
            <a:br>
              <a:rPr lang="en-US" altLang="en-US" b="1" i="1" smtClean="0">
                <a:solidFill>
                  <a:srgbClr val="0070C0"/>
                </a:solidFill>
                <a:latin typeface="Times New Roman" pitchFamily="18" charset="0"/>
                <a:cs typeface="Times New Roman" pitchFamily="18" charset="0"/>
              </a:rPr>
            </a:br>
            <a:r>
              <a:rPr lang="en-US" altLang="en-US" b="1" i="1" smtClean="0">
                <a:solidFill>
                  <a:srgbClr val="0070C0"/>
                </a:solidFill>
                <a:latin typeface="Times New Roman" pitchFamily="18" charset="0"/>
                <a:cs typeface="Times New Roman" pitchFamily="18" charset="0"/>
              </a:rPr>
              <a:t>Vụ Hợp tác quốc tế</a:t>
            </a:r>
            <a:endParaRPr lang="en-US" b="1" i="1" smtClean="0">
              <a:solidFill>
                <a:srgbClr val="0070C0"/>
              </a:solidFill>
            </a:endParaRPr>
          </a:p>
          <a:p>
            <a:pPr marL="0" indent="0">
              <a:buNone/>
            </a:pPr>
            <a:endParaRPr lang="en-US"/>
          </a:p>
        </p:txBody>
      </p:sp>
      <p:pic>
        <p:nvPicPr>
          <p:cNvPr id="7" name="Content Placeholder 6" descr="Kết quả hình ảnh cho ppp model in agriculture"/>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912783" y="2895600"/>
            <a:ext cx="4002617" cy="3581400"/>
          </a:xfrm>
          <a:prstGeom prst="rect">
            <a:avLst/>
          </a:prstGeom>
          <a:noFill/>
          <a:ln>
            <a:noFill/>
          </a:ln>
        </p:spPr>
      </p:pic>
    </p:spTree>
    <p:extLst>
      <p:ext uri="{BB962C8B-B14F-4D97-AF65-F5344CB8AC3E}">
        <p14:creationId xmlns:p14="http://schemas.microsoft.com/office/powerpoint/2010/main" val="6565819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990600"/>
            <a:ext cx="3389313" cy="2438400"/>
          </a:xfrm>
        </p:spPr>
        <p:txBody>
          <a:bodyPr/>
          <a:lstStyle/>
          <a:p>
            <a:r>
              <a:rPr lang="en-US" i="1" smtClean="0">
                <a:solidFill>
                  <a:srgbClr val="0070C0"/>
                </a:solidFill>
              </a:rPr>
              <a:t>2.1 NHÓM </a:t>
            </a:r>
            <a:r>
              <a:rPr lang="en-US" i="1">
                <a:solidFill>
                  <a:srgbClr val="0070C0"/>
                </a:solidFill>
              </a:rPr>
              <a:t>CÔNG TÁC PPP NGÀNH HÀNG CÀ </a:t>
            </a:r>
            <a:r>
              <a:rPr lang="en-US" i="1" smtClean="0">
                <a:solidFill>
                  <a:srgbClr val="0070C0"/>
                </a:solidFill>
              </a:rPr>
              <a:t>PHÊ</a:t>
            </a:r>
            <a:br>
              <a:rPr lang="en-US" i="1" smtClean="0">
                <a:solidFill>
                  <a:srgbClr val="0070C0"/>
                </a:solidFill>
              </a:rPr>
            </a:br>
            <a:r>
              <a:rPr lang="en-US" i="1">
                <a:solidFill>
                  <a:srgbClr val="0070C0"/>
                </a:solidFill>
              </a:rPr>
              <a:t/>
            </a:r>
            <a:br>
              <a:rPr lang="en-US" i="1">
                <a:solidFill>
                  <a:srgbClr val="0070C0"/>
                </a:solidFill>
              </a:rPr>
            </a:br>
            <a:r>
              <a:rPr lang="de-DE" i="1" smtClean="0">
                <a:solidFill>
                  <a:srgbClr val="0070C0"/>
                </a:solidFill>
              </a:rPr>
              <a:t>Cục Trồng trọt và Công ty Nestle Việt Nam đồng chủ trì</a:t>
            </a:r>
            <a:r>
              <a:rPr lang="en-US" i="1" smtClean="0">
                <a:solidFill>
                  <a:srgbClr val="0070C0"/>
                </a:solidFill>
              </a:rPr>
              <a:t/>
            </a:r>
            <a:br>
              <a:rPr lang="en-US" i="1" smtClean="0">
                <a:solidFill>
                  <a:srgbClr val="0070C0"/>
                </a:solidFill>
              </a:rPr>
            </a:br>
            <a:endParaRPr lang="en-US" i="1">
              <a:solidFill>
                <a:srgbClr val="0070C0"/>
              </a:solidFill>
            </a:endParaRPr>
          </a:p>
        </p:txBody>
      </p:sp>
      <p:sp>
        <p:nvSpPr>
          <p:cNvPr id="4" name="Content Placeholder 3"/>
          <p:cNvSpPr>
            <a:spLocks noGrp="1"/>
          </p:cNvSpPr>
          <p:nvPr>
            <p:ph idx="1"/>
          </p:nvPr>
        </p:nvSpPr>
        <p:spPr>
          <a:xfrm>
            <a:off x="3575050" y="152400"/>
            <a:ext cx="5568950" cy="6705600"/>
          </a:xfrm>
        </p:spPr>
        <p:txBody>
          <a:bodyPr>
            <a:normAutofit fontScale="77500" lnSpcReduction="20000"/>
          </a:bodyPr>
          <a:lstStyle/>
          <a:p>
            <a:pPr>
              <a:spcAft>
                <a:spcPts val="600"/>
              </a:spcAft>
            </a:pPr>
            <a:r>
              <a:rPr lang="en-US" smtClean="0">
                <a:solidFill>
                  <a:schemeClr val="tx1"/>
                </a:solidFill>
              </a:rPr>
              <a:t>Triển khai 256 mô hình vườn mẫu tại 4 tỉnh</a:t>
            </a:r>
          </a:p>
          <a:p>
            <a:pPr>
              <a:spcAft>
                <a:spcPts val="600"/>
              </a:spcAft>
            </a:pPr>
            <a:r>
              <a:rPr lang="en-US" smtClean="0">
                <a:solidFill>
                  <a:schemeClr val="tx1"/>
                </a:solidFill>
              </a:rPr>
              <a:t>Giúp tăng năng suất cà phê 12% (giai đoạn 2010 – 2014); tăng 17% (giai đoạn 2015 – 2016)</a:t>
            </a:r>
          </a:p>
          <a:p>
            <a:pPr>
              <a:spcAft>
                <a:spcPts val="600"/>
              </a:spcAft>
            </a:pPr>
            <a:r>
              <a:rPr lang="en-US" smtClean="0">
                <a:solidFill>
                  <a:schemeClr val="tx1"/>
                </a:solidFill>
              </a:rPr>
              <a:t>Giúp tăng thu nhập TB cho người nông dân khoảng 14%</a:t>
            </a:r>
          </a:p>
          <a:p>
            <a:pPr>
              <a:spcAft>
                <a:spcPts val="600"/>
              </a:spcAft>
            </a:pPr>
            <a:r>
              <a:rPr lang="en-US" smtClean="0">
                <a:solidFill>
                  <a:schemeClr val="tx1"/>
                </a:solidFill>
              </a:rPr>
              <a:t>Giảm phác thải 55% khí nhà kính nhờ bón phân hợp lý</a:t>
            </a:r>
          </a:p>
          <a:p>
            <a:pPr>
              <a:spcAft>
                <a:spcPts val="600"/>
              </a:spcAft>
            </a:pPr>
            <a:r>
              <a:rPr lang="en-US" smtClean="0">
                <a:solidFill>
                  <a:schemeClr val="tx1"/>
                </a:solidFill>
              </a:rPr>
              <a:t>Tập huấn cho trưởng nhóm và nông dân về sản xuất cà phê bền vững</a:t>
            </a:r>
          </a:p>
          <a:p>
            <a:pPr>
              <a:spcAft>
                <a:spcPts val="600"/>
              </a:spcAft>
            </a:pPr>
            <a:r>
              <a:rPr lang="en-US" smtClean="0">
                <a:solidFill>
                  <a:schemeClr val="tx1"/>
                </a:solidFill>
              </a:rPr>
              <a:t>Đóng góp ý kiến thành lập VCCB, là nòng cốt của Tiểu ban Sản xuất thuộc VCCB</a:t>
            </a:r>
          </a:p>
          <a:p>
            <a:r>
              <a:rPr lang="en-US" smtClean="0">
                <a:solidFill>
                  <a:schemeClr val="tx1"/>
                </a:solidFill>
              </a:rPr>
              <a:t>Hỗ trợ xây dựng bộ tài liệu quốc gia về Hướng dẫn sản xuất cà phê bền vững, tài liệu ToT/ToF được áp dụng rộng rãi trong dự án VnSAT</a:t>
            </a:r>
          </a:p>
        </p:txBody>
      </p:sp>
      <p:sp>
        <p:nvSpPr>
          <p:cNvPr id="5" name="Text Placeholder 4"/>
          <p:cNvSpPr>
            <a:spLocks noGrp="1"/>
          </p:cNvSpPr>
          <p:nvPr>
            <p:ph type="body" sz="half" idx="2"/>
          </p:nvPr>
        </p:nvSpPr>
        <p:spPr>
          <a:xfrm>
            <a:off x="457200" y="4267200"/>
            <a:ext cx="3008313" cy="1858963"/>
          </a:xfrm>
        </p:spPr>
        <p:txBody>
          <a:bodyPr/>
          <a:lstStyle/>
          <a:p>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267200"/>
            <a:ext cx="3581400"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74877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990600"/>
            <a:ext cx="3389313" cy="2438400"/>
          </a:xfrm>
        </p:spPr>
        <p:txBody>
          <a:bodyPr/>
          <a:lstStyle/>
          <a:p>
            <a:r>
              <a:rPr lang="en-US" i="1" smtClean="0">
                <a:solidFill>
                  <a:srgbClr val="0070C0"/>
                </a:solidFill>
              </a:rPr>
              <a:t>2.1 NHÓM </a:t>
            </a:r>
            <a:r>
              <a:rPr lang="en-US" i="1">
                <a:solidFill>
                  <a:srgbClr val="0070C0"/>
                </a:solidFill>
              </a:rPr>
              <a:t>CÔNG TÁC PPP NGÀNH HÀNG </a:t>
            </a:r>
            <a:r>
              <a:rPr lang="en-US" i="1" smtClean="0">
                <a:solidFill>
                  <a:srgbClr val="0070C0"/>
                </a:solidFill>
              </a:rPr>
              <a:t>CHÈ</a:t>
            </a:r>
            <a:br>
              <a:rPr lang="en-US" i="1" smtClean="0">
                <a:solidFill>
                  <a:srgbClr val="0070C0"/>
                </a:solidFill>
              </a:rPr>
            </a:br>
            <a:r>
              <a:rPr lang="en-US" i="1">
                <a:solidFill>
                  <a:srgbClr val="0070C0"/>
                </a:solidFill>
              </a:rPr>
              <a:t/>
            </a:r>
            <a:br>
              <a:rPr lang="en-US" i="1">
                <a:solidFill>
                  <a:srgbClr val="0070C0"/>
                </a:solidFill>
              </a:rPr>
            </a:br>
            <a:r>
              <a:rPr lang="de-DE" i="1" smtClean="0">
                <a:solidFill>
                  <a:srgbClr val="0070C0"/>
                </a:solidFill>
              </a:rPr>
              <a:t>Cục Trồng trọt và Công ty Uniliver đồng chủ trì</a:t>
            </a:r>
            <a:r>
              <a:rPr lang="en-US" i="1" smtClean="0">
                <a:solidFill>
                  <a:srgbClr val="0070C0"/>
                </a:solidFill>
              </a:rPr>
              <a:t/>
            </a:r>
            <a:br>
              <a:rPr lang="en-US" i="1" smtClean="0">
                <a:solidFill>
                  <a:srgbClr val="0070C0"/>
                </a:solidFill>
              </a:rPr>
            </a:br>
            <a:endParaRPr lang="en-US" i="1">
              <a:solidFill>
                <a:srgbClr val="0070C0"/>
              </a:solidFill>
            </a:endParaRPr>
          </a:p>
        </p:txBody>
      </p:sp>
      <p:sp>
        <p:nvSpPr>
          <p:cNvPr id="4" name="Content Placeholder 3"/>
          <p:cNvSpPr>
            <a:spLocks noGrp="1"/>
          </p:cNvSpPr>
          <p:nvPr>
            <p:ph idx="1"/>
          </p:nvPr>
        </p:nvSpPr>
        <p:spPr>
          <a:xfrm>
            <a:off x="3575050" y="304800"/>
            <a:ext cx="5568950" cy="6553200"/>
          </a:xfrm>
        </p:spPr>
        <p:txBody>
          <a:bodyPr>
            <a:normAutofit/>
          </a:bodyPr>
          <a:lstStyle/>
          <a:p>
            <a:r>
              <a:rPr lang="en-US" sz="2800" smtClean="0"/>
              <a:t>Tiến hành thực hiện dự án </a:t>
            </a:r>
            <a:r>
              <a:rPr lang="de-DE" sz="2800" smtClean="0"/>
              <a:t>Unilever, IDH và Rainforest Alliance</a:t>
            </a:r>
          </a:p>
          <a:p>
            <a:r>
              <a:rPr lang="de-DE" sz="2800" smtClean="0"/>
              <a:t>Tập huấn FFS về SAN</a:t>
            </a:r>
            <a:endParaRPr lang="en-US" sz="2800" smtClean="0"/>
          </a:p>
          <a:p>
            <a:r>
              <a:rPr lang="de-DE" sz="2800" smtClean="0"/>
              <a:t>Xây dựng Bộ tài liệu vể Hướng dẫn sản xuất chè bền vững</a:t>
            </a:r>
          </a:p>
          <a:p>
            <a:r>
              <a:rPr lang="de-DE" sz="2800" smtClean="0"/>
              <a:t>Cập nhật tình hình từ các thị trường nhập khẩu chè </a:t>
            </a:r>
          </a:p>
          <a:p>
            <a:r>
              <a:rPr lang="de-DE" sz="2800" smtClean="0"/>
              <a:t>Thiết lập diễn dàn PPP ngành chè </a:t>
            </a:r>
          </a:p>
          <a:p>
            <a:r>
              <a:rPr lang="de-DE" sz="2800" smtClean="0"/>
              <a:t>Liên kết các Hộ nông dân trồng chè trong chuỗi cung cấp chè bền vững và chất lượng ở Việt Nam</a:t>
            </a:r>
            <a:endParaRPr lang="en-US" sz="2800" dirty="0" smtClean="0"/>
          </a:p>
        </p:txBody>
      </p:sp>
      <p:sp>
        <p:nvSpPr>
          <p:cNvPr id="5" name="Text Placeholder 4"/>
          <p:cNvSpPr>
            <a:spLocks noGrp="1"/>
          </p:cNvSpPr>
          <p:nvPr>
            <p:ph type="body" sz="half" idx="2"/>
          </p:nvPr>
        </p:nvSpPr>
        <p:spPr>
          <a:xfrm>
            <a:off x="457200" y="4267200"/>
            <a:ext cx="3008313" cy="1858963"/>
          </a:xfrm>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5" y="4191000"/>
            <a:ext cx="3616432" cy="2653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10691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1295400"/>
            <a:ext cx="3389313" cy="2438400"/>
          </a:xfrm>
        </p:spPr>
        <p:txBody>
          <a:bodyPr>
            <a:normAutofit/>
          </a:bodyPr>
          <a:lstStyle/>
          <a:p>
            <a:r>
              <a:rPr lang="en-US" i="1" smtClean="0">
                <a:solidFill>
                  <a:srgbClr val="0070C0"/>
                </a:solidFill>
              </a:rPr>
              <a:t>2.1 NHÓM </a:t>
            </a:r>
            <a:r>
              <a:rPr lang="en-US" i="1">
                <a:solidFill>
                  <a:srgbClr val="0070C0"/>
                </a:solidFill>
              </a:rPr>
              <a:t>CÔNG TÁC PPP NGÀNH HÀNG </a:t>
            </a:r>
            <a:r>
              <a:rPr lang="en-US" i="1" smtClean="0">
                <a:solidFill>
                  <a:srgbClr val="0070C0"/>
                </a:solidFill>
              </a:rPr>
              <a:t>THỦY SẢN</a:t>
            </a:r>
            <a:br>
              <a:rPr lang="en-US" i="1" smtClean="0">
                <a:solidFill>
                  <a:srgbClr val="0070C0"/>
                </a:solidFill>
              </a:rPr>
            </a:br>
            <a:r>
              <a:rPr lang="en-US" i="1">
                <a:solidFill>
                  <a:srgbClr val="0070C0"/>
                </a:solidFill>
              </a:rPr>
              <a:t/>
            </a:r>
            <a:br>
              <a:rPr lang="en-US" i="1">
                <a:solidFill>
                  <a:srgbClr val="0070C0"/>
                </a:solidFill>
              </a:rPr>
            </a:br>
            <a:r>
              <a:rPr lang="de-DE" i="1" smtClean="0">
                <a:solidFill>
                  <a:srgbClr val="0070C0"/>
                </a:solidFill>
              </a:rPr>
              <a:t>Tổng Cục Thủy sản và Metro Cash &amp; Carry Việt Nam đồng chủ trì</a:t>
            </a:r>
            <a:r>
              <a:rPr lang="en-US" i="1" smtClean="0">
                <a:solidFill>
                  <a:srgbClr val="0070C0"/>
                </a:solidFill>
              </a:rPr>
              <a:t/>
            </a:r>
            <a:br>
              <a:rPr lang="en-US" i="1" smtClean="0">
                <a:solidFill>
                  <a:srgbClr val="0070C0"/>
                </a:solidFill>
              </a:rPr>
            </a:br>
            <a:endParaRPr lang="en-US" i="1">
              <a:solidFill>
                <a:srgbClr val="0070C0"/>
              </a:solidFill>
            </a:endParaRPr>
          </a:p>
        </p:txBody>
      </p:sp>
      <p:sp>
        <p:nvSpPr>
          <p:cNvPr id="4" name="Content Placeholder 3"/>
          <p:cNvSpPr>
            <a:spLocks noGrp="1"/>
          </p:cNvSpPr>
          <p:nvPr>
            <p:ph idx="1"/>
          </p:nvPr>
        </p:nvSpPr>
        <p:spPr>
          <a:xfrm>
            <a:off x="3575050" y="457200"/>
            <a:ext cx="5568950" cy="6400800"/>
          </a:xfrm>
        </p:spPr>
        <p:txBody>
          <a:bodyPr>
            <a:noAutofit/>
          </a:bodyPr>
          <a:lstStyle/>
          <a:p>
            <a:r>
              <a:rPr lang="de-DE" sz="2400" smtClean="0"/>
              <a:t>Dự án thực hiện các hoạt động liên quan đến: (i) Công tác tư vấn, (ii) Chứng nhận, (iii) Tuyên truyền và (iv) Đào tạo. Kết quả từ năm 2010: </a:t>
            </a:r>
            <a:endParaRPr lang="en-GB" sz="2400" smtClean="0"/>
          </a:p>
          <a:p>
            <a:pPr lvl="0"/>
            <a:r>
              <a:rPr lang="de-DE" sz="2400" smtClean="0"/>
              <a:t>Đào tạo và cấp chứng chỉ cho 400 ngư dân và tổ chức thu mua</a:t>
            </a:r>
            <a:endParaRPr lang="en-GB" sz="2400" smtClean="0"/>
          </a:p>
          <a:p>
            <a:pPr lvl="0"/>
            <a:r>
              <a:rPr lang="de-DE" sz="2400" smtClean="0"/>
              <a:t>70 nông dân thực hiện chương trình theo yêu cầu của METRO</a:t>
            </a:r>
            <a:endParaRPr lang="en-GB" sz="2400" smtClean="0"/>
          </a:p>
          <a:p>
            <a:pPr lvl="0"/>
            <a:r>
              <a:rPr lang="de-DE" sz="2400" smtClean="0"/>
              <a:t>Áp dụng Việt GAP: tổng công 74 nhóm nông dân</a:t>
            </a:r>
            <a:endParaRPr lang="en-GB" sz="2400" smtClean="0"/>
          </a:p>
          <a:p>
            <a:pPr lvl="0"/>
            <a:r>
              <a:rPr lang="de-DE" sz="2400" smtClean="0"/>
              <a:t>Chứng nhận nhiều loài thủy hải sản</a:t>
            </a:r>
            <a:endParaRPr lang="en-GB" sz="2400" smtClean="0"/>
          </a:p>
          <a:p>
            <a:pPr lvl="0"/>
            <a:r>
              <a:rPr lang="de-DE" sz="2400" smtClean="0"/>
              <a:t>Năng suất hơn 13.500 tấn/năm</a:t>
            </a:r>
            <a:endParaRPr lang="en-GB" sz="2400" smtClean="0"/>
          </a:p>
          <a:p>
            <a:pPr lvl="0"/>
            <a:r>
              <a:rPr lang="de-DE" sz="2400" smtClean="0"/>
              <a:t>Dự án tại một số tỉnh miền Tây Nam Bộ</a:t>
            </a:r>
            <a:endParaRPr lang="en-GB" sz="2400" dirty="0"/>
          </a:p>
        </p:txBody>
      </p:sp>
      <p:sp>
        <p:nvSpPr>
          <p:cNvPr id="5" name="Text Placeholder 4"/>
          <p:cNvSpPr>
            <a:spLocks noGrp="1"/>
          </p:cNvSpPr>
          <p:nvPr>
            <p:ph type="body" sz="half" idx="2"/>
          </p:nvPr>
        </p:nvSpPr>
        <p:spPr>
          <a:xfrm>
            <a:off x="457200" y="4267200"/>
            <a:ext cx="3008313" cy="1858963"/>
          </a:xfrm>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325208"/>
            <a:ext cx="3581401" cy="2532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66965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1295400"/>
            <a:ext cx="3389313" cy="2438400"/>
          </a:xfrm>
        </p:spPr>
        <p:txBody>
          <a:bodyPr>
            <a:normAutofit/>
          </a:bodyPr>
          <a:lstStyle/>
          <a:p>
            <a:r>
              <a:rPr lang="en-US" i="1" smtClean="0">
                <a:solidFill>
                  <a:srgbClr val="0070C0"/>
                </a:solidFill>
              </a:rPr>
              <a:t>2.1 NHÓM </a:t>
            </a:r>
            <a:r>
              <a:rPr lang="en-US" i="1">
                <a:solidFill>
                  <a:srgbClr val="0070C0"/>
                </a:solidFill>
              </a:rPr>
              <a:t>CÔNG TÁC PPP NGÀNH HÀNG </a:t>
            </a:r>
            <a:r>
              <a:rPr lang="en-US" i="1" smtClean="0">
                <a:solidFill>
                  <a:srgbClr val="0070C0"/>
                </a:solidFill>
              </a:rPr>
              <a:t>RAU QUẢ</a:t>
            </a:r>
            <a:br>
              <a:rPr lang="en-US" i="1" smtClean="0">
                <a:solidFill>
                  <a:srgbClr val="0070C0"/>
                </a:solidFill>
              </a:rPr>
            </a:br>
            <a:r>
              <a:rPr lang="en-US" i="1">
                <a:solidFill>
                  <a:srgbClr val="0070C0"/>
                </a:solidFill>
              </a:rPr>
              <a:t/>
            </a:r>
            <a:br>
              <a:rPr lang="en-US" i="1">
                <a:solidFill>
                  <a:srgbClr val="0070C0"/>
                </a:solidFill>
              </a:rPr>
            </a:br>
            <a:r>
              <a:rPr lang="de-DE" i="1" smtClean="0">
                <a:solidFill>
                  <a:srgbClr val="0070C0"/>
                </a:solidFill>
              </a:rPr>
              <a:t>Vụ Kế hoạch và Syngenta đồng chủ trì</a:t>
            </a:r>
            <a:r>
              <a:rPr lang="en-US" i="1" smtClean="0">
                <a:solidFill>
                  <a:srgbClr val="0070C0"/>
                </a:solidFill>
              </a:rPr>
              <a:t/>
            </a:r>
            <a:br>
              <a:rPr lang="en-US" i="1" smtClean="0">
                <a:solidFill>
                  <a:srgbClr val="0070C0"/>
                </a:solidFill>
              </a:rPr>
            </a:br>
            <a:endParaRPr lang="en-US" i="1">
              <a:solidFill>
                <a:srgbClr val="0070C0"/>
              </a:solidFill>
            </a:endParaRPr>
          </a:p>
        </p:txBody>
      </p:sp>
      <p:sp>
        <p:nvSpPr>
          <p:cNvPr id="4" name="Content Placeholder 3"/>
          <p:cNvSpPr>
            <a:spLocks noGrp="1"/>
          </p:cNvSpPr>
          <p:nvPr>
            <p:ph idx="1"/>
          </p:nvPr>
        </p:nvSpPr>
        <p:spPr>
          <a:xfrm>
            <a:off x="3575050" y="1752600"/>
            <a:ext cx="5568950" cy="4572000"/>
          </a:xfrm>
        </p:spPr>
        <p:txBody>
          <a:bodyPr>
            <a:noAutofit/>
          </a:bodyPr>
          <a:lstStyle/>
          <a:p>
            <a:pPr marL="457200" indent="-457200"/>
            <a:r>
              <a:rPr lang="en-US" sz="2400" smtClean="0"/>
              <a:t>Cải thiện năng suất</a:t>
            </a:r>
          </a:p>
          <a:p>
            <a:pPr marL="457200" indent="-457200"/>
            <a:r>
              <a:rPr lang="en-US" sz="2400" smtClean="0"/>
              <a:t>Tập huấn trồng trọt bền vững cho nông dân</a:t>
            </a:r>
          </a:p>
          <a:p>
            <a:pPr marL="457200" indent="-457200"/>
            <a:r>
              <a:rPr lang="de-DE" sz="2400" smtClean="0"/>
              <a:t>sản xuất nông nghiệp bền vững thông qua tưới nước bằng hệ thông tưới phun sương; tiết kiệm </a:t>
            </a:r>
          </a:p>
          <a:p>
            <a:pPr marL="457200" indent="-457200"/>
            <a:r>
              <a:rPr lang="de-DE" sz="2400" smtClean="0"/>
              <a:t>Đưa giống mới vào sản xuất vụ mưa</a:t>
            </a:r>
            <a:endParaRPr lang="en-GB" sz="2400" dirty="0"/>
          </a:p>
        </p:txBody>
      </p:sp>
      <p:sp>
        <p:nvSpPr>
          <p:cNvPr id="5" name="Text Placeholder 4"/>
          <p:cNvSpPr>
            <a:spLocks noGrp="1"/>
          </p:cNvSpPr>
          <p:nvPr>
            <p:ph type="body" sz="half" idx="2"/>
          </p:nvPr>
        </p:nvSpPr>
        <p:spPr>
          <a:xfrm>
            <a:off x="457200" y="4267200"/>
            <a:ext cx="3008313" cy="1858963"/>
          </a:xfrm>
        </p:spPr>
        <p:txBody>
          <a:bodyPr/>
          <a:lstStyle/>
          <a:p>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00500"/>
            <a:ext cx="38100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09434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990600"/>
            <a:ext cx="3389313" cy="2438400"/>
          </a:xfrm>
        </p:spPr>
        <p:txBody>
          <a:bodyPr/>
          <a:lstStyle/>
          <a:p>
            <a:r>
              <a:rPr lang="en-US" i="1" smtClean="0">
                <a:solidFill>
                  <a:srgbClr val="0070C0"/>
                </a:solidFill>
              </a:rPr>
              <a:t>2.1 NHÓM </a:t>
            </a:r>
            <a:r>
              <a:rPr lang="en-US" i="1">
                <a:solidFill>
                  <a:srgbClr val="0070C0"/>
                </a:solidFill>
              </a:rPr>
              <a:t>CÔNG TÁC PPP NGÀNH HÀNG </a:t>
            </a:r>
            <a:r>
              <a:rPr lang="en-US" i="1" smtClean="0">
                <a:solidFill>
                  <a:srgbClr val="0070C0"/>
                </a:solidFill>
              </a:rPr>
              <a:t>CHUNG</a:t>
            </a:r>
            <a:br>
              <a:rPr lang="en-US" i="1" smtClean="0">
                <a:solidFill>
                  <a:srgbClr val="0070C0"/>
                </a:solidFill>
              </a:rPr>
            </a:br>
            <a:r>
              <a:rPr lang="en-US" i="1">
                <a:solidFill>
                  <a:srgbClr val="0070C0"/>
                </a:solidFill>
              </a:rPr>
              <a:t/>
            </a:r>
            <a:br>
              <a:rPr lang="en-US" i="1">
                <a:solidFill>
                  <a:srgbClr val="0070C0"/>
                </a:solidFill>
              </a:rPr>
            </a:br>
            <a:r>
              <a:rPr lang="de-DE" i="1" smtClean="0">
                <a:solidFill>
                  <a:srgbClr val="0070C0"/>
                </a:solidFill>
              </a:rPr>
              <a:t>Vụ Hợp tác quốc tế </a:t>
            </a:r>
            <a:r>
              <a:rPr lang="de-DE" i="1">
                <a:solidFill>
                  <a:srgbClr val="0070C0"/>
                </a:solidFill>
              </a:rPr>
              <a:t>và </a:t>
            </a:r>
            <a:r>
              <a:rPr lang="en-US" i="1">
                <a:solidFill>
                  <a:srgbClr val="0070C0"/>
                </a:solidFill>
              </a:rPr>
              <a:t>Tập đoàn Bungee</a:t>
            </a:r>
            <a:r>
              <a:rPr lang="de-DE" i="1">
                <a:solidFill>
                  <a:srgbClr val="0070C0"/>
                </a:solidFill>
              </a:rPr>
              <a:t> đồng chủ </a:t>
            </a:r>
            <a:r>
              <a:rPr lang="de-DE" i="1" smtClean="0">
                <a:solidFill>
                  <a:srgbClr val="0070C0"/>
                </a:solidFill>
              </a:rPr>
              <a:t>trì</a:t>
            </a:r>
            <a:r>
              <a:rPr lang="en-US" i="1" smtClean="0">
                <a:solidFill>
                  <a:srgbClr val="0070C0"/>
                </a:solidFill>
              </a:rPr>
              <a:t/>
            </a:r>
            <a:br>
              <a:rPr lang="en-US" i="1" smtClean="0">
                <a:solidFill>
                  <a:srgbClr val="0070C0"/>
                </a:solidFill>
              </a:rPr>
            </a:br>
            <a:endParaRPr lang="en-US" i="1">
              <a:solidFill>
                <a:srgbClr val="0070C0"/>
              </a:solidFill>
            </a:endParaRPr>
          </a:p>
        </p:txBody>
      </p:sp>
      <p:sp>
        <p:nvSpPr>
          <p:cNvPr id="4" name="Content Placeholder 3"/>
          <p:cNvSpPr>
            <a:spLocks noGrp="1"/>
          </p:cNvSpPr>
          <p:nvPr>
            <p:ph idx="1"/>
          </p:nvPr>
        </p:nvSpPr>
        <p:spPr>
          <a:xfrm>
            <a:off x="3575050" y="609600"/>
            <a:ext cx="5568950" cy="6248400"/>
          </a:xfrm>
        </p:spPr>
        <p:txBody>
          <a:bodyPr>
            <a:normAutofit/>
          </a:bodyPr>
          <a:lstStyle/>
          <a:p>
            <a:pPr marL="339725" lvl="2" indent="-339725"/>
            <a:r>
              <a:rPr lang="en-US" altLang="en-US" smtClean="0"/>
              <a:t>Sản phẩm: Ngô</a:t>
            </a:r>
          </a:p>
          <a:p>
            <a:pPr marL="339725" lvl="2" indent="-339725"/>
            <a:r>
              <a:rPr lang="en-US" altLang="en-US" smtClean="0"/>
              <a:t>Mục tiêu: Tăng 30% sản lượng, tăng 30% thu nhập cho nông dân năm 2016</a:t>
            </a:r>
          </a:p>
          <a:p>
            <a:pPr marL="339725" lvl="2" indent="-339725"/>
            <a:r>
              <a:rPr lang="en-US" altLang="en-US" smtClean="0"/>
              <a:t>Đối tác: Syngenta và Viện KHNN Việt Nam trình diễn 100 ha at ở các tỉnh đồng bằng sông Hồng</a:t>
            </a:r>
          </a:p>
          <a:p>
            <a:pPr marL="339725" lvl="2" indent="-339725"/>
            <a:r>
              <a:rPr lang="en-US" altLang="en-US" smtClean="0"/>
              <a:t>Kết quả: </a:t>
            </a:r>
          </a:p>
          <a:p>
            <a:pPr marL="796925" lvl="3" indent="-339725"/>
            <a:r>
              <a:rPr lang="en-US" altLang="en-US" smtClean="0"/>
              <a:t>2015, đã xây dựng mô hình 30 ha vụ đông. </a:t>
            </a:r>
          </a:p>
          <a:p>
            <a:pPr marL="796925" lvl="3" indent="-339725"/>
            <a:r>
              <a:rPr lang="en-US" altLang="en-US" smtClean="0"/>
              <a:t>Syngenta hỗ trợ giải pháp kỹ thuật (giống GM, đào tạo cho 2,000 nông dân hộ gia đình quy mô nhỏ)</a:t>
            </a:r>
          </a:p>
          <a:p>
            <a:pPr marL="796925" lvl="3" indent="-339725"/>
            <a:r>
              <a:rPr lang="en-US" altLang="en-US" smtClean="0"/>
              <a:t>Thu nhập của nông dân đã tăng từ vốn đầu tư của mình USD 95 lên 280/ha</a:t>
            </a:r>
          </a:p>
          <a:p>
            <a:pPr>
              <a:spcAft>
                <a:spcPts val="600"/>
              </a:spcAft>
            </a:pPr>
            <a:endParaRPr lang="en-US" smtClean="0">
              <a:solidFill>
                <a:schemeClr val="tx1"/>
              </a:solidFill>
            </a:endParaRPr>
          </a:p>
        </p:txBody>
      </p:sp>
      <p:sp>
        <p:nvSpPr>
          <p:cNvPr id="5" name="Text Placeholder 4"/>
          <p:cNvSpPr>
            <a:spLocks noGrp="1"/>
          </p:cNvSpPr>
          <p:nvPr>
            <p:ph type="body" sz="half" idx="2"/>
          </p:nvPr>
        </p:nvSpPr>
        <p:spPr>
          <a:xfrm>
            <a:off x="457200" y="4267200"/>
            <a:ext cx="3008313" cy="1858963"/>
          </a:xfrm>
        </p:spPr>
        <p:txBody>
          <a:bodyPr/>
          <a:lstStyle/>
          <a:p>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14800"/>
            <a:ext cx="3681663"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79576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990600"/>
            <a:ext cx="3389313" cy="2438400"/>
          </a:xfrm>
        </p:spPr>
        <p:txBody>
          <a:bodyPr/>
          <a:lstStyle/>
          <a:p>
            <a:r>
              <a:rPr lang="en-US" i="1" smtClean="0">
                <a:solidFill>
                  <a:srgbClr val="0070C0"/>
                </a:solidFill>
              </a:rPr>
              <a:t>2.1 NHÓM </a:t>
            </a:r>
            <a:r>
              <a:rPr lang="en-US" i="1">
                <a:solidFill>
                  <a:srgbClr val="0070C0"/>
                </a:solidFill>
              </a:rPr>
              <a:t>CÔNG TÁC PPP NGÀNH HÀNG </a:t>
            </a:r>
            <a:r>
              <a:rPr lang="en-US" i="1" smtClean="0">
                <a:solidFill>
                  <a:srgbClr val="0070C0"/>
                </a:solidFill>
              </a:rPr>
              <a:t>GIA VỊ VÀ HỒ TIÊU</a:t>
            </a:r>
            <a:br>
              <a:rPr lang="en-US" i="1" smtClean="0">
                <a:solidFill>
                  <a:srgbClr val="0070C0"/>
                </a:solidFill>
              </a:rPr>
            </a:br>
            <a:r>
              <a:rPr lang="en-US" i="1">
                <a:solidFill>
                  <a:srgbClr val="0070C0"/>
                </a:solidFill>
              </a:rPr>
              <a:t/>
            </a:r>
            <a:br>
              <a:rPr lang="en-US" i="1">
                <a:solidFill>
                  <a:srgbClr val="0070C0"/>
                </a:solidFill>
              </a:rPr>
            </a:br>
            <a:r>
              <a:rPr lang="de-DE" i="1" smtClean="0">
                <a:solidFill>
                  <a:srgbClr val="0070C0"/>
                </a:solidFill>
              </a:rPr>
              <a:t>Vụ Hợp tác quốc tế và IDH đồng chủ trì</a:t>
            </a:r>
            <a:r>
              <a:rPr lang="en-US" i="1" smtClean="0">
                <a:solidFill>
                  <a:srgbClr val="0070C0"/>
                </a:solidFill>
              </a:rPr>
              <a:t/>
            </a:r>
            <a:br>
              <a:rPr lang="en-US" i="1" smtClean="0">
                <a:solidFill>
                  <a:srgbClr val="0070C0"/>
                </a:solidFill>
              </a:rPr>
            </a:br>
            <a:endParaRPr lang="en-US" i="1">
              <a:solidFill>
                <a:srgbClr val="0070C0"/>
              </a:solidFill>
            </a:endParaRPr>
          </a:p>
        </p:txBody>
      </p:sp>
      <p:sp>
        <p:nvSpPr>
          <p:cNvPr id="4" name="Content Placeholder 3"/>
          <p:cNvSpPr>
            <a:spLocks noGrp="1"/>
          </p:cNvSpPr>
          <p:nvPr>
            <p:ph idx="1"/>
          </p:nvPr>
        </p:nvSpPr>
        <p:spPr>
          <a:xfrm>
            <a:off x="3575050" y="762000"/>
            <a:ext cx="5568950" cy="6096000"/>
          </a:xfrm>
        </p:spPr>
        <p:txBody>
          <a:bodyPr>
            <a:normAutofit/>
          </a:bodyPr>
          <a:lstStyle/>
          <a:p>
            <a:r>
              <a:rPr lang="de-DE" sz="2800" smtClean="0"/>
              <a:t>Kế h</a:t>
            </a:r>
            <a:r>
              <a:rPr lang="en-US" sz="2800" smtClean="0"/>
              <a:t>oạch hành động tăng cường kiểm soát và cải thiện chất lượng hồ tiêu xuất khẩu</a:t>
            </a:r>
          </a:p>
          <a:p>
            <a:r>
              <a:rPr lang="en-US" sz="2800" smtClean="0"/>
              <a:t>Hỗ trợ giải quyết trả lời thông tin cảnh báo từ thị trường nhập khẩu </a:t>
            </a:r>
          </a:p>
          <a:p>
            <a:r>
              <a:rPr lang="en-US" sz="2800" smtClean="0"/>
              <a:t>Sự kiện về Triển vọng ngành hàng Hồ tiêu Việt Nam </a:t>
            </a:r>
          </a:p>
          <a:p>
            <a:r>
              <a:rPr lang="en-US" sz="2800" smtClean="0"/>
              <a:t>Các mô hình liên kết để sản xuất Hồ tiêu bền vững</a:t>
            </a:r>
          </a:p>
          <a:p>
            <a:r>
              <a:rPr lang="en-US" sz="2800" smtClean="0"/>
              <a:t>Tài liệu Hướng dẫn sản xuất Hồ tiêu bền vững</a:t>
            </a:r>
            <a:endParaRPr lang="en-GB" sz="2800" dirty="0"/>
          </a:p>
        </p:txBody>
      </p:sp>
      <p:sp>
        <p:nvSpPr>
          <p:cNvPr id="5" name="Text Placeholder 4"/>
          <p:cNvSpPr>
            <a:spLocks noGrp="1"/>
          </p:cNvSpPr>
          <p:nvPr>
            <p:ph type="body" sz="half" idx="2"/>
          </p:nvPr>
        </p:nvSpPr>
        <p:spPr>
          <a:xfrm>
            <a:off x="457200" y="4267200"/>
            <a:ext cx="3008313" cy="1858963"/>
          </a:xfrm>
        </p:spPr>
        <p:txBody>
          <a:bodyPr/>
          <a:lstStyle/>
          <a:p>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38600"/>
            <a:ext cx="3606800" cy="2836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09280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990600"/>
            <a:ext cx="3389313" cy="2438400"/>
          </a:xfrm>
        </p:spPr>
        <p:txBody>
          <a:bodyPr/>
          <a:lstStyle/>
          <a:p>
            <a:r>
              <a:rPr lang="en-US" i="1" smtClean="0">
                <a:solidFill>
                  <a:srgbClr val="0070C0"/>
                </a:solidFill>
              </a:rPr>
              <a:t>2.1 NHÓM </a:t>
            </a:r>
            <a:r>
              <a:rPr lang="en-US" i="1">
                <a:solidFill>
                  <a:srgbClr val="0070C0"/>
                </a:solidFill>
              </a:rPr>
              <a:t>CÔNG TÁC PPP </a:t>
            </a:r>
            <a:r>
              <a:rPr lang="en-US" i="1" smtClean="0">
                <a:solidFill>
                  <a:srgbClr val="0070C0"/>
                </a:solidFill>
              </a:rPr>
              <a:t>HÓA CHẤT NÔNG NGHIỆP</a:t>
            </a:r>
            <a:br>
              <a:rPr lang="en-US" i="1" smtClean="0">
                <a:solidFill>
                  <a:srgbClr val="0070C0"/>
                </a:solidFill>
              </a:rPr>
            </a:br>
            <a:r>
              <a:rPr lang="en-US" i="1">
                <a:solidFill>
                  <a:srgbClr val="0070C0"/>
                </a:solidFill>
              </a:rPr>
              <a:t/>
            </a:r>
            <a:br>
              <a:rPr lang="en-US" i="1">
                <a:solidFill>
                  <a:srgbClr val="0070C0"/>
                </a:solidFill>
              </a:rPr>
            </a:br>
            <a:r>
              <a:rPr lang="de-DE" i="1" smtClean="0">
                <a:solidFill>
                  <a:srgbClr val="0070C0"/>
                </a:solidFill>
              </a:rPr>
              <a:t>CụC BVTV, IDH và Croplife đồng chủ trì</a:t>
            </a:r>
            <a:r>
              <a:rPr lang="en-US" i="1" smtClean="0">
                <a:solidFill>
                  <a:srgbClr val="0070C0"/>
                </a:solidFill>
              </a:rPr>
              <a:t/>
            </a:r>
            <a:br>
              <a:rPr lang="en-US" i="1" smtClean="0">
                <a:solidFill>
                  <a:srgbClr val="0070C0"/>
                </a:solidFill>
              </a:rPr>
            </a:br>
            <a:endParaRPr lang="en-US" i="1">
              <a:solidFill>
                <a:srgbClr val="0070C0"/>
              </a:solidFill>
            </a:endParaRPr>
          </a:p>
        </p:txBody>
      </p:sp>
      <p:sp>
        <p:nvSpPr>
          <p:cNvPr id="4" name="Content Placeholder 3"/>
          <p:cNvSpPr>
            <a:spLocks noGrp="1"/>
          </p:cNvSpPr>
          <p:nvPr>
            <p:ph idx="1"/>
          </p:nvPr>
        </p:nvSpPr>
        <p:spPr>
          <a:xfrm>
            <a:off x="3575050" y="762000"/>
            <a:ext cx="5568950" cy="6096000"/>
          </a:xfrm>
        </p:spPr>
        <p:txBody>
          <a:bodyPr>
            <a:normAutofit fontScale="92500" lnSpcReduction="10000"/>
          </a:bodyPr>
          <a:lstStyle/>
          <a:p>
            <a:pPr lvl="0"/>
            <a:r>
              <a:rPr lang="en-US" sz="2800" smtClean="0"/>
              <a:t>Tổ chức 04 cuộc họp thành viên.</a:t>
            </a:r>
            <a:endParaRPr lang="en-GB" sz="2800" smtClean="0"/>
          </a:p>
          <a:p>
            <a:pPr lvl="0"/>
            <a:r>
              <a:rPr lang="en-US" sz="2800" smtClean="0"/>
              <a:t>Cùng với Cục BVTV xem xét danh sách các hóa chất nông nghiệp và MRLs được phép sử dụng trên Hồ tiêu và chè (so sánh với các quốc gì khác)</a:t>
            </a:r>
            <a:endParaRPr lang="en-GB" sz="2800" smtClean="0"/>
          </a:p>
          <a:p>
            <a:pPr lvl="0"/>
            <a:r>
              <a:rPr lang="en-US" sz="2800" smtClean="0"/>
              <a:t>Cùng với Cục BVTV góp phần phát triển các Hợp phần về Quản lý hóa chất nông nghiệp trong Chương trìn phát triển Hồ tiêu và Trà bền vững.</a:t>
            </a:r>
            <a:endParaRPr lang="en-GB" sz="2800" smtClean="0"/>
          </a:p>
          <a:p>
            <a:pPr lvl="0"/>
            <a:r>
              <a:rPr lang="en-US" sz="2800" smtClean="0"/>
              <a:t>Sáng kiến kiểm soát Hóa chất nông nghiệp thông qua mô hình Agri-team</a:t>
            </a:r>
            <a:endParaRPr lang="en-GB" sz="2800" smtClean="0"/>
          </a:p>
          <a:p>
            <a:pPr lvl="0"/>
            <a:r>
              <a:rPr lang="en-US" sz="2800" smtClean="0"/>
              <a:t>Sáng kiến cải tiến hệ thống quản lý sử dụng và mua bán hóa chất nông nghiệp ở tỉnh Lâm Đồng</a:t>
            </a:r>
            <a:endParaRPr lang="en-GB" sz="2800" dirty="0"/>
          </a:p>
        </p:txBody>
      </p:sp>
      <p:sp>
        <p:nvSpPr>
          <p:cNvPr id="5" name="Text Placeholder 4"/>
          <p:cNvSpPr>
            <a:spLocks noGrp="1"/>
          </p:cNvSpPr>
          <p:nvPr>
            <p:ph type="body" sz="half" idx="2"/>
          </p:nvPr>
        </p:nvSpPr>
        <p:spPr>
          <a:xfrm>
            <a:off x="457200" y="4267200"/>
            <a:ext cx="3008313" cy="1858963"/>
          </a:xfrm>
        </p:spPr>
        <p:txBody>
          <a:bodyPr/>
          <a:lstStyle/>
          <a:p>
            <a:endParaRPr lang="en-US"/>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419600"/>
            <a:ext cx="3452813"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6232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990600"/>
            <a:ext cx="3389313" cy="2438400"/>
          </a:xfrm>
        </p:spPr>
        <p:txBody>
          <a:bodyPr/>
          <a:lstStyle/>
          <a:p>
            <a:r>
              <a:rPr lang="en-US" i="1" smtClean="0">
                <a:solidFill>
                  <a:srgbClr val="0070C0"/>
                </a:solidFill>
              </a:rPr>
              <a:t>2.1 NHÓM </a:t>
            </a:r>
            <a:r>
              <a:rPr lang="en-US" i="1">
                <a:solidFill>
                  <a:srgbClr val="0070C0"/>
                </a:solidFill>
              </a:rPr>
              <a:t>CÔNG TÁC PPP </a:t>
            </a:r>
            <a:r>
              <a:rPr lang="en-US" i="1" smtClean="0">
                <a:solidFill>
                  <a:srgbClr val="0070C0"/>
                </a:solidFill>
              </a:rPr>
              <a:t>TÀI CHÍNH NÔNG NGHIỆP</a:t>
            </a:r>
            <a:br>
              <a:rPr lang="en-US" i="1" smtClean="0">
                <a:solidFill>
                  <a:srgbClr val="0070C0"/>
                </a:solidFill>
              </a:rPr>
            </a:br>
            <a:r>
              <a:rPr lang="en-US" i="1">
                <a:solidFill>
                  <a:srgbClr val="0070C0"/>
                </a:solidFill>
              </a:rPr>
              <a:t/>
            </a:r>
            <a:br>
              <a:rPr lang="en-US" i="1">
                <a:solidFill>
                  <a:srgbClr val="0070C0"/>
                </a:solidFill>
              </a:rPr>
            </a:br>
            <a:r>
              <a:rPr lang="de-DE" i="1" smtClean="0">
                <a:solidFill>
                  <a:srgbClr val="0070C0"/>
                </a:solidFill>
              </a:rPr>
              <a:t>Vụ HTQT chủ trì</a:t>
            </a:r>
            <a:r>
              <a:rPr lang="en-US" i="1" smtClean="0">
                <a:solidFill>
                  <a:srgbClr val="0070C0"/>
                </a:solidFill>
              </a:rPr>
              <a:t/>
            </a:r>
            <a:br>
              <a:rPr lang="en-US" i="1" smtClean="0">
                <a:solidFill>
                  <a:srgbClr val="0070C0"/>
                </a:solidFill>
              </a:rPr>
            </a:br>
            <a:endParaRPr lang="en-US" i="1">
              <a:solidFill>
                <a:srgbClr val="0070C0"/>
              </a:solidFill>
            </a:endParaRPr>
          </a:p>
        </p:txBody>
      </p:sp>
      <p:sp>
        <p:nvSpPr>
          <p:cNvPr id="4" name="Content Placeholder 3"/>
          <p:cNvSpPr>
            <a:spLocks noGrp="1"/>
          </p:cNvSpPr>
          <p:nvPr>
            <p:ph idx="1"/>
          </p:nvPr>
        </p:nvSpPr>
        <p:spPr>
          <a:xfrm>
            <a:off x="3575050" y="0"/>
            <a:ext cx="5568950" cy="6858000"/>
          </a:xfrm>
        </p:spPr>
        <p:txBody>
          <a:bodyPr>
            <a:normAutofit/>
          </a:bodyPr>
          <a:lstStyle/>
          <a:p>
            <a:r>
              <a:rPr lang="en-US" altLang="en-US" sz="2800" smtClean="0"/>
              <a:t>Mô hình HTX PPP sử dụng thẻ tín dụng mua phân bón không thực hiện được (cà phê)</a:t>
            </a:r>
          </a:p>
          <a:p>
            <a:pPr lvl="1"/>
            <a:r>
              <a:rPr lang="en-US" sz="2400" smtClean="0">
                <a:solidFill>
                  <a:schemeClr val="tx1"/>
                </a:solidFill>
              </a:rPr>
              <a:t>Năng lực HTX không đáp ứng được yêu cầu, đặc biệt là trình độ quản lý và kinh doanh</a:t>
            </a:r>
          </a:p>
          <a:p>
            <a:pPr lvl="1"/>
            <a:r>
              <a:rPr lang="en-US" sz="2400" smtClean="0"/>
              <a:t>Các Ngân hàng thương mại không có mạng lưới tới cấp xã, quy mô nhỏ, chi phí giao dịch cao.</a:t>
            </a:r>
            <a:endParaRPr lang="en-US" sz="2400" smtClean="0">
              <a:solidFill>
                <a:schemeClr val="tx1"/>
              </a:solidFill>
            </a:endParaRPr>
          </a:p>
        </p:txBody>
      </p:sp>
      <p:sp>
        <p:nvSpPr>
          <p:cNvPr id="5" name="Text Placeholder 4"/>
          <p:cNvSpPr>
            <a:spLocks noGrp="1"/>
          </p:cNvSpPr>
          <p:nvPr>
            <p:ph type="body" sz="half" idx="2"/>
          </p:nvPr>
        </p:nvSpPr>
        <p:spPr>
          <a:xfrm>
            <a:off x="457200" y="4267200"/>
            <a:ext cx="3008313" cy="1858963"/>
          </a:xfrm>
        </p:spPr>
        <p:txBody>
          <a:bodyPr/>
          <a:lstStyle/>
          <a:p>
            <a:endParaRPr lang="en-US"/>
          </a:p>
        </p:txBody>
      </p:sp>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90" y="3810000"/>
            <a:ext cx="915629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09456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622"/>
            <a:ext cx="8229600" cy="706090"/>
          </a:xfrm>
        </p:spPr>
        <p:txBody>
          <a:bodyPr>
            <a:noAutofit/>
          </a:bodyPr>
          <a:lstStyle/>
          <a:p>
            <a:r>
              <a:rPr lang="en-US" sz="3200" b="1" dirty="0" err="1">
                <a:solidFill>
                  <a:srgbClr val="C00000"/>
                </a:solidFill>
              </a:rPr>
              <a:t>Định</a:t>
            </a:r>
            <a:r>
              <a:rPr lang="en-US" sz="3200" b="1" dirty="0">
                <a:solidFill>
                  <a:srgbClr val="C00000"/>
                </a:solidFill>
              </a:rPr>
              <a:t> </a:t>
            </a:r>
            <a:r>
              <a:rPr lang="en-US" sz="3200" b="1" dirty="0" err="1">
                <a:solidFill>
                  <a:srgbClr val="C00000"/>
                </a:solidFill>
              </a:rPr>
              <a:t>hướng</a:t>
            </a:r>
            <a:r>
              <a:rPr lang="en-US" sz="3200" b="1" dirty="0">
                <a:solidFill>
                  <a:srgbClr val="C00000"/>
                </a:solidFill>
              </a:rPr>
              <a:t> </a:t>
            </a:r>
            <a:r>
              <a:rPr lang="en-US" sz="3200" b="1" dirty="0" err="1">
                <a:solidFill>
                  <a:srgbClr val="C00000"/>
                </a:solidFill>
              </a:rPr>
              <a:t>hoạt</a:t>
            </a:r>
            <a:r>
              <a:rPr lang="en-US" sz="3200" b="1" dirty="0">
                <a:solidFill>
                  <a:srgbClr val="C00000"/>
                </a:solidFill>
              </a:rPr>
              <a:t> </a:t>
            </a:r>
            <a:r>
              <a:rPr lang="en-US" sz="3200" b="1" dirty="0" err="1">
                <a:solidFill>
                  <a:srgbClr val="C00000"/>
                </a:solidFill>
              </a:rPr>
              <a:t>động</a:t>
            </a:r>
            <a:r>
              <a:rPr lang="en-US" sz="3200" b="1" dirty="0">
                <a:solidFill>
                  <a:srgbClr val="C00000"/>
                </a:solidFill>
              </a:rPr>
              <a:t> </a:t>
            </a:r>
            <a:r>
              <a:rPr lang="en-US" sz="3200" b="1" dirty="0" err="1">
                <a:solidFill>
                  <a:srgbClr val="C00000"/>
                </a:solidFill>
              </a:rPr>
              <a:t>của</a:t>
            </a:r>
            <a:r>
              <a:rPr lang="en-US" sz="3200" b="1" dirty="0">
                <a:solidFill>
                  <a:srgbClr val="C00000"/>
                </a:solidFill>
              </a:rPr>
              <a:t> PSAV</a:t>
            </a:r>
            <a:endParaRPr lang="vi-VN" sz="3200" dirty="0"/>
          </a:p>
        </p:txBody>
      </p:sp>
      <p:sp>
        <p:nvSpPr>
          <p:cNvPr id="3" name="Content Placeholder 2"/>
          <p:cNvSpPr>
            <a:spLocks noGrp="1"/>
          </p:cNvSpPr>
          <p:nvPr>
            <p:ph idx="1"/>
          </p:nvPr>
        </p:nvSpPr>
        <p:spPr>
          <a:xfrm>
            <a:off x="76200" y="838201"/>
            <a:ext cx="8915400" cy="5562600"/>
          </a:xfrm>
          <a:solidFill>
            <a:schemeClr val="accent4">
              <a:lumMod val="40000"/>
              <a:lumOff val="60000"/>
            </a:schemeClr>
          </a:solidFill>
        </p:spPr>
        <p:txBody>
          <a:bodyPr>
            <a:noAutofit/>
          </a:bodyPr>
          <a:lstStyle/>
          <a:p>
            <a:pPr marL="0" indent="0" algn="just">
              <a:buNone/>
            </a:pPr>
            <a:r>
              <a:rPr lang="en-US" sz="2400" b="1" dirty="0" err="1">
                <a:solidFill>
                  <a:schemeClr val="accent1">
                    <a:lumMod val="50000"/>
                  </a:schemeClr>
                </a:solidFill>
              </a:rPr>
              <a:t>Hoạt</a:t>
            </a:r>
            <a:r>
              <a:rPr lang="en-US" sz="2400" b="1" dirty="0">
                <a:solidFill>
                  <a:schemeClr val="accent1">
                    <a:lumMod val="50000"/>
                  </a:schemeClr>
                </a:solidFill>
              </a:rPr>
              <a:t> </a:t>
            </a:r>
            <a:r>
              <a:rPr lang="en-US" sz="2400" b="1" dirty="0" err="1">
                <a:solidFill>
                  <a:schemeClr val="accent1">
                    <a:lumMod val="50000"/>
                  </a:schemeClr>
                </a:solidFill>
              </a:rPr>
              <a:t>động</a:t>
            </a:r>
            <a:r>
              <a:rPr lang="en-US" sz="2400" b="1" dirty="0">
                <a:solidFill>
                  <a:schemeClr val="accent1">
                    <a:lumMod val="50000"/>
                  </a:schemeClr>
                </a:solidFill>
              </a:rPr>
              <a:t> </a:t>
            </a:r>
            <a:r>
              <a:rPr lang="en-US" sz="2400" b="1" dirty="0" err="1">
                <a:solidFill>
                  <a:schemeClr val="accent1">
                    <a:lumMod val="50000"/>
                  </a:schemeClr>
                </a:solidFill>
              </a:rPr>
              <a:t>hỗ</a:t>
            </a:r>
            <a:r>
              <a:rPr lang="en-US" sz="2400" b="1" dirty="0">
                <a:solidFill>
                  <a:schemeClr val="accent1">
                    <a:lumMod val="50000"/>
                  </a:schemeClr>
                </a:solidFill>
              </a:rPr>
              <a:t> </a:t>
            </a:r>
            <a:r>
              <a:rPr lang="en-US" sz="2400" b="1" dirty="0" err="1">
                <a:solidFill>
                  <a:schemeClr val="accent1">
                    <a:lumMod val="50000"/>
                  </a:schemeClr>
                </a:solidFill>
              </a:rPr>
              <a:t>trợ</a:t>
            </a:r>
            <a:r>
              <a:rPr lang="en-US" sz="2400" b="1" dirty="0">
                <a:solidFill>
                  <a:schemeClr val="accent1">
                    <a:lumMod val="50000"/>
                  </a:schemeClr>
                </a:solidFill>
              </a:rPr>
              <a:t> </a:t>
            </a:r>
            <a:r>
              <a:rPr lang="en-US" sz="2400" b="1" dirty="0" err="1">
                <a:solidFill>
                  <a:schemeClr val="accent1">
                    <a:lumMod val="50000"/>
                  </a:schemeClr>
                </a:solidFill>
              </a:rPr>
              <a:t>văn</a:t>
            </a:r>
            <a:r>
              <a:rPr lang="en-US" sz="2400" b="1" dirty="0">
                <a:solidFill>
                  <a:schemeClr val="accent1">
                    <a:lumMod val="50000"/>
                  </a:schemeClr>
                </a:solidFill>
              </a:rPr>
              <a:t> </a:t>
            </a:r>
            <a:r>
              <a:rPr lang="en-US" sz="2400" b="1" dirty="0" err="1">
                <a:solidFill>
                  <a:schemeClr val="accent1">
                    <a:lumMod val="50000"/>
                  </a:schemeClr>
                </a:solidFill>
              </a:rPr>
              <a:t>phòng</a:t>
            </a:r>
            <a:r>
              <a:rPr lang="en-US" sz="2400" b="1" dirty="0">
                <a:solidFill>
                  <a:schemeClr val="accent1">
                    <a:lumMod val="50000"/>
                  </a:schemeClr>
                </a:solidFill>
              </a:rPr>
              <a:t> PSAV</a:t>
            </a:r>
          </a:p>
          <a:p>
            <a:pPr algn="just"/>
            <a:r>
              <a:rPr lang="en-US" sz="2400" dirty="0" err="1">
                <a:solidFill>
                  <a:schemeClr val="accent1">
                    <a:lumMod val="50000"/>
                  </a:schemeClr>
                </a:solidFill>
              </a:rPr>
              <a:t>Hỗ</a:t>
            </a:r>
            <a:r>
              <a:rPr lang="en-US" sz="2400" dirty="0">
                <a:solidFill>
                  <a:schemeClr val="accent1">
                    <a:lumMod val="50000"/>
                  </a:schemeClr>
                </a:solidFill>
              </a:rPr>
              <a:t> </a:t>
            </a:r>
            <a:r>
              <a:rPr lang="en-US" sz="2400" dirty="0" err="1">
                <a:solidFill>
                  <a:schemeClr val="accent1">
                    <a:lumMod val="50000"/>
                  </a:schemeClr>
                </a:solidFill>
              </a:rPr>
              <a:t>trợ</a:t>
            </a:r>
            <a:r>
              <a:rPr lang="en-US" sz="2400" dirty="0">
                <a:solidFill>
                  <a:schemeClr val="accent1">
                    <a:lumMod val="50000"/>
                  </a:schemeClr>
                </a:solidFill>
              </a:rPr>
              <a:t> MARD </a:t>
            </a:r>
            <a:r>
              <a:rPr lang="en-US" sz="2400" err="1">
                <a:solidFill>
                  <a:schemeClr val="accent1">
                    <a:lumMod val="50000"/>
                  </a:schemeClr>
                </a:solidFill>
              </a:rPr>
              <a:t>tham</a:t>
            </a:r>
            <a:r>
              <a:rPr lang="en-US" sz="2400">
                <a:solidFill>
                  <a:schemeClr val="accent1">
                    <a:lumMod val="50000"/>
                  </a:schemeClr>
                </a:solidFill>
              </a:rPr>
              <a:t> </a:t>
            </a:r>
            <a:r>
              <a:rPr lang="en-US" sz="2400" smtClean="0">
                <a:solidFill>
                  <a:schemeClr val="accent1">
                    <a:lumMod val="50000"/>
                  </a:schemeClr>
                </a:solidFill>
              </a:rPr>
              <a:t>gia, </a:t>
            </a:r>
            <a:r>
              <a:rPr lang="en-US" sz="2400" dirty="0" err="1">
                <a:solidFill>
                  <a:schemeClr val="accent1">
                    <a:lumMod val="50000"/>
                  </a:schemeClr>
                </a:solidFill>
              </a:rPr>
              <a:t>triển</a:t>
            </a:r>
            <a:r>
              <a:rPr lang="en-US" sz="2400" dirty="0">
                <a:solidFill>
                  <a:schemeClr val="accent1">
                    <a:lumMod val="50000"/>
                  </a:schemeClr>
                </a:solidFill>
              </a:rPr>
              <a:t> </a:t>
            </a:r>
            <a:r>
              <a:rPr lang="en-US" sz="2400" dirty="0" err="1">
                <a:solidFill>
                  <a:schemeClr val="accent1">
                    <a:lumMod val="50000"/>
                  </a:schemeClr>
                </a:solidFill>
              </a:rPr>
              <a:t>khai</a:t>
            </a:r>
            <a:r>
              <a:rPr lang="en-US" sz="2400" dirty="0">
                <a:solidFill>
                  <a:schemeClr val="accent1">
                    <a:lumMod val="50000"/>
                  </a:schemeClr>
                </a:solidFill>
              </a:rPr>
              <a:t> WEF </a:t>
            </a:r>
            <a:r>
              <a:rPr lang="en-US" sz="2400" dirty="0" err="1">
                <a:solidFill>
                  <a:schemeClr val="accent1">
                    <a:lumMod val="50000"/>
                  </a:schemeClr>
                </a:solidFill>
              </a:rPr>
              <a:t>và</a:t>
            </a:r>
            <a:r>
              <a:rPr lang="en-US" sz="2400" dirty="0">
                <a:solidFill>
                  <a:schemeClr val="accent1">
                    <a:lumMod val="50000"/>
                  </a:schemeClr>
                </a:solidFill>
              </a:rPr>
              <a:t> </a:t>
            </a:r>
            <a:r>
              <a:rPr lang="en-US" sz="2400">
                <a:solidFill>
                  <a:schemeClr val="accent1">
                    <a:lumMod val="50000"/>
                  </a:schemeClr>
                </a:solidFill>
              </a:rPr>
              <a:t>WEF </a:t>
            </a:r>
            <a:r>
              <a:rPr lang="en-US" sz="2400" smtClean="0">
                <a:solidFill>
                  <a:schemeClr val="accent1">
                    <a:lumMod val="50000"/>
                  </a:schemeClr>
                </a:solidFill>
              </a:rPr>
              <a:t>Đông </a:t>
            </a:r>
            <a:r>
              <a:rPr lang="en-US" sz="2400" dirty="0">
                <a:solidFill>
                  <a:schemeClr val="accent1">
                    <a:lumMod val="50000"/>
                  </a:schemeClr>
                </a:solidFill>
              </a:rPr>
              <a:t>Á</a:t>
            </a:r>
          </a:p>
          <a:p>
            <a:pPr algn="just"/>
            <a:r>
              <a:rPr lang="en-US" sz="2400" dirty="0" err="1">
                <a:solidFill>
                  <a:schemeClr val="accent1">
                    <a:lumMod val="50000"/>
                  </a:schemeClr>
                </a:solidFill>
              </a:rPr>
              <a:t>Đẩy</a:t>
            </a:r>
            <a:r>
              <a:rPr lang="en-US" sz="2400" dirty="0">
                <a:solidFill>
                  <a:schemeClr val="accent1">
                    <a:lumMod val="50000"/>
                  </a:schemeClr>
                </a:solidFill>
              </a:rPr>
              <a:t> </a:t>
            </a:r>
            <a:r>
              <a:rPr lang="en-US" sz="2400" dirty="0" err="1">
                <a:solidFill>
                  <a:schemeClr val="accent1">
                    <a:lumMod val="50000"/>
                  </a:schemeClr>
                </a:solidFill>
              </a:rPr>
              <a:t>mạnh</a:t>
            </a:r>
            <a:r>
              <a:rPr lang="en-US" sz="2400" dirty="0">
                <a:solidFill>
                  <a:schemeClr val="accent1">
                    <a:lumMod val="50000"/>
                  </a:schemeClr>
                </a:solidFill>
              </a:rPr>
              <a:t> </a:t>
            </a:r>
            <a:r>
              <a:rPr lang="en-US" sz="2400" dirty="0" err="1">
                <a:solidFill>
                  <a:schemeClr val="accent1">
                    <a:lumMod val="50000"/>
                  </a:schemeClr>
                </a:solidFill>
              </a:rPr>
              <a:t>liên</a:t>
            </a:r>
            <a:r>
              <a:rPr lang="en-US" sz="2400" dirty="0">
                <a:solidFill>
                  <a:schemeClr val="accent1">
                    <a:lumMod val="50000"/>
                  </a:schemeClr>
                </a:solidFill>
              </a:rPr>
              <a:t> </a:t>
            </a:r>
            <a:r>
              <a:rPr lang="en-US" sz="2400" dirty="0" err="1">
                <a:solidFill>
                  <a:schemeClr val="accent1">
                    <a:lumMod val="50000"/>
                  </a:schemeClr>
                </a:solidFill>
              </a:rPr>
              <a:t>kết</a:t>
            </a:r>
            <a:r>
              <a:rPr lang="en-US" sz="2400" dirty="0">
                <a:solidFill>
                  <a:schemeClr val="accent1">
                    <a:lumMod val="50000"/>
                  </a:schemeClr>
                </a:solidFill>
              </a:rPr>
              <a:t> </a:t>
            </a:r>
            <a:r>
              <a:rPr lang="en-US" sz="2400" dirty="0" err="1">
                <a:solidFill>
                  <a:schemeClr val="accent1">
                    <a:lumMod val="50000"/>
                  </a:schemeClr>
                </a:solidFill>
              </a:rPr>
              <a:t>và</a:t>
            </a:r>
            <a:r>
              <a:rPr lang="en-US" sz="2400" dirty="0">
                <a:solidFill>
                  <a:schemeClr val="accent1">
                    <a:lumMod val="50000"/>
                  </a:schemeClr>
                </a:solidFill>
              </a:rPr>
              <a:t> </a:t>
            </a:r>
            <a:r>
              <a:rPr lang="en-US" sz="2400" dirty="0" err="1">
                <a:solidFill>
                  <a:schemeClr val="accent1">
                    <a:lumMod val="50000"/>
                  </a:schemeClr>
                </a:solidFill>
              </a:rPr>
              <a:t>điều</a:t>
            </a:r>
            <a:r>
              <a:rPr lang="en-US" sz="2400" dirty="0">
                <a:solidFill>
                  <a:schemeClr val="accent1">
                    <a:lumMod val="50000"/>
                  </a:schemeClr>
                </a:solidFill>
              </a:rPr>
              <a:t> </a:t>
            </a:r>
            <a:r>
              <a:rPr lang="en-US" sz="2400" dirty="0" err="1">
                <a:solidFill>
                  <a:schemeClr val="accent1">
                    <a:lumMod val="50000"/>
                  </a:schemeClr>
                </a:solidFill>
              </a:rPr>
              <a:t>phối</a:t>
            </a:r>
            <a:r>
              <a:rPr lang="en-US" sz="2400" dirty="0">
                <a:solidFill>
                  <a:schemeClr val="accent1">
                    <a:lumMod val="50000"/>
                  </a:schemeClr>
                </a:solidFill>
              </a:rPr>
              <a:t> </a:t>
            </a:r>
            <a:r>
              <a:rPr lang="en-US" sz="2400" dirty="0" err="1">
                <a:solidFill>
                  <a:schemeClr val="accent1">
                    <a:lumMod val="50000"/>
                  </a:schemeClr>
                </a:solidFill>
              </a:rPr>
              <a:t>hoạt</a:t>
            </a:r>
            <a:r>
              <a:rPr lang="en-US" sz="2400" dirty="0">
                <a:solidFill>
                  <a:schemeClr val="accent1">
                    <a:lumMod val="50000"/>
                  </a:schemeClr>
                </a:solidFill>
              </a:rPr>
              <a:t> </a:t>
            </a:r>
            <a:r>
              <a:rPr lang="en-US" sz="2400" dirty="0" err="1">
                <a:solidFill>
                  <a:schemeClr val="accent1">
                    <a:lumMod val="50000"/>
                  </a:schemeClr>
                </a:solidFill>
              </a:rPr>
              <a:t>động</a:t>
            </a:r>
            <a:r>
              <a:rPr lang="en-US" sz="2400" dirty="0">
                <a:solidFill>
                  <a:schemeClr val="accent1">
                    <a:lumMod val="50000"/>
                  </a:schemeClr>
                </a:solidFill>
              </a:rPr>
              <a:t> </a:t>
            </a:r>
            <a:r>
              <a:rPr lang="en-US" sz="2400" dirty="0" err="1">
                <a:solidFill>
                  <a:schemeClr val="accent1">
                    <a:lumMod val="50000"/>
                  </a:schemeClr>
                </a:solidFill>
              </a:rPr>
              <a:t>giữa</a:t>
            </a:r>
            <a:r>
              <a:rPr lang="en-US" sz="2400" dirty="0">
                <a:solidFill>
                  <a:schemeClr val="accent1">
                    <a:lumMod val="50000"/>
                  </a:schemeClr>
                </a:solidFill>
              </a:rPr>
              <a:t> </a:t>
            </a:r>
            <a:r>
              <a:rPr lang="en-US" sz="2400" dirty="0" err="1">
                <a:solidFill>
                  <a:schemeClr val="accent1">
                    <a:lumMod val="50000"/>
                  </a:schemeClr>
                </a:solidFill>
              </a:rPr>
              <a:t>các</a:t>
            </a:r>
            <a:r>
              <a:rPr lang="en-US" sz="2400" dirty="0">
                <a:solidFill>
                  <a:schemeClr val="accent1">
                    <a:lumMod val="50000"/>
                  </a:schemeClr>
                </a:solidFill>
              </a:rPr>
              <a:t> </a:t>
            </a:r>
            <a:r>
              <a:rPr lang="en-US" sz="2400" dirty="0" err="1">
                <a:solidFill>
                  <a:schemeClr val="accent1">
                    <a:lumMod val="50000"/>
                  </a:schemeClr>
                </a:solidFill>
              </a:rPr>
              <a:t>thành</a:t>
            </a:r>
            <a:r>
              <a:rPr lang="en-US" sz="2400" dirty="0">
                <a:solidFill>
                  <a:schemeClr val="accent1">
                    <a:lumMod val="50000"/>
                  </a:schemeClr>
                </a:solidFill>
              </a:rPr>
              <a:t> </a:t>
            </a:r>
            <a:r>
              <a:rPr lang="en-US" sz="2400" dirty="0" err="1">
                <a:solidFill>
                  <a:schemeClr val="accent1">
                    <a:lumMod val="50000"/>
                  </a:schemeClr>
                </a:solidFill>
              </a:rPr>
              <a:t>viên</a:t>
            </a:r>
            <a:r>
              <a:rPr lang="en-US" sz="2400" dirty="0">
                <a:solidFill>
                  <a:schemeClr val="accent1">
                    <a:lumMod val="50000"/>
                  </a:schemeClr>
                </a:solidFill>
              </a:rPr>
              <a:t>, </a:t>
            </a:r>
            <a:r>
              <a:rPr lang="en-US" sz="2400" dirty="0" err="1">
                <a:solidFill>
                  <a:schemeClr val="accent1">
                    <a:lumMod val="50000"/>
                  </a:schemeClr>
                </a:solidFill>
              </a:rPr>
              <a:t>các</a:t>
            </a:r>
            <a:r>
              <a:rPr lang="en-US" sz="2400" dirty="0">
                <a:solidFill>
                  <a:schemeClr val="accent1">
                    <a:lumMod val="50000"/>
                  </a:schemeClr>
                </a:solidFill>
              </a:rPr>
              <a:t> </a:t>
            </a:r>
            <a:r>
              <a:rPr lang="en-US" sz="2400" dirty="0" err="1">
                <a:solidFill>
                  <a:schemeClr val="accent1">
                    <a:lumMod val="50000"/>
                  </a:schemeClr>
                </a:solidFill>
              </a:rPr>
              <a:t>cơ</a:t>
            </a:r>
            <a:r>
              <a:rPr lang="en-US" sz="2400" dirty="0">
                <a:solidFill>
                  <a:schemeClr val="accent1">
                    <a:lumMod val="50000"/>
                  </a:schemeClr>
                </a:solidFill>
              </a:rPr>
              <a:t> </a:t>
            </a:r>
            <a:r>
              <a:rPr lang="en-US" sz="2400" dirty="0" err="1">
                <a:solidFill>
                  <a:schemeClr val="accent1">
                    <a:lumMod val="50000"/>
                  </a:schemeClr>
                </a:solidFill>
              </a:rPr>
              <a:t>quan</a:t>
            </a:r>
            <a:r>
              <a:rPr lang="en-US" sz="2400" dirty="0">
                <a:solidFill>
                  <a:schemeClr val="accent1">
                    <a:lumMod val="50000"/>
                  </a:schemeClr>
                </a:solidFill>
              </a:rPr>
              <a:t> </a:t>
            </a:r>
            <a:r>
              <a:rPr lang="en-US" sz="2400" err="1">
                <a:solidFill>
                  <a:schemeClr val="accent1">
                    <a:lumMod val="50000"/>
                  </a:schemeClr>
                </a:solidFill>
              </a:rPr>
              <a:t>trong</a:t>
            </a:r>
            <a:r>
              <a:rPr lang="en-US" sz="2400">
                <a:solidFill>
                  <a:schemeClr val="accent1">
                    <a:lumMod val="50000"/>
                  </a:schemeClr>
                </a:solidFill>
              </a:rPr>
              <a:t> </a:t>
            </a:r>
            <a:r>
              <a:rPr lang="en-US" sz="2400" smtClean="0">
                <a:solidFill>
                  <a:schemeClr val="accent1">
                    <a:lumMod val="50000"/>
                  </a:schemeClr>
                </a:solidFill>
              </a:rPr>
              <a:t>Bộ</a:t>
            </a:r>
            <a:r>
              <a:rPr lang="en-US" sz="2400">
                <a:solidFill>
                  <a:schemeClr val="accent1">
                    <a:lumMod val="50000"/>
                  </a:schemeClr>
                </a:solidFill>
              </a:rPr>
              <a:t>,</a:t>
            </a:r>
            <a:r>
              <a:rPr lang="en-US" sz="2400" smtClean="0">
                <a:solidFill>
                  <a:schemeClr val="accent1">
                    <a:lumMod val="50000"/>
                  </a:schemeClr>
                </a:solidFill>
              </a:rPr>
              <a:t> </a:t>
            </a:r>
            <a:r>
              <a:rPr lang="en-US" sz="2400" dirty="0" err="1">
                <a:solidFill>
                  <a:schemeClr val="accent1">
                    <a:lumMod val="50000"/>
                  </a:schemeClr>
                </a:solidFill>
              </a:rPr>
              <a:t>giữa</a:t>
            </a:r>
            <a:r>
              <a:rPr lang="en-US" sz="2400" dirty="0">
                <a:solidFill>
                  <a:schemeClr val="accent1">
                    <a:lumMod val="50000"/>
                  </a:schemeClr>
                </a:solidFill>
              </a:rPr>
              <a:t> </a:t>
            </a:r>
            <a:r>
              <a:rPr lang="en-US" sz="2400" err="1">
                <a:solidFill>
                  <a:schemeClr val="accent1">
                    <a:lumMod val="50000"/>
                  </a:schemeClr>
                </a:solidFill>
              </a:rPr>
              <a:t>các</a:t>
            </a:r>
            <a:r>
              <a:rPr lang="en-US" sz="2400">
                <a:solidFill>
                  <a:schemeClr val="accent1">
                    <a:lumMod val="50000"/>
                  </a:schemeClr>
                </a:solidFill>
              </a:rPr>
              <a:t> </a:t>
            </a:r>
            <a:r>
              <a:rPr lang="en-US" sz="2400" smtClean="0">
                <a:solidFill>
                  <a:schemeClr val="accent1">
                    <a:lumMod val="50000"/>
                  </a:schemeClr>
                </a:solidFill>
              </a:rPr>
              <a:t>Bộ và các địa phương</a:t>
            </a:r>
            <a:endParaRPr lang="en-US" sz="2400" dirty="0">
              <a:solidFill>
                <a:schemeClr val="accent1">
                  <a:lumMod val="50000"/>
                </a:schemeClr>
              </a:solidFill>
            </a:endParaRPr>
          </a:p>
          <a:p>
            <a:pPr algn="just"/>
            <a:r>
              <a:rPr lang="en-US" sz="2400" dirty="0" err="1">
                <a:solidFill>
                  <a:schemeClr val="accent1">
                    <a:lumMod val="50000"/>
                  </a:schemeClr>
                </a:solidFill>
              </a:rPr>
              <a:t>Giám</a:t>
            </a:r>
            <a:r>
              <a:rPr lang="en-US" sz="2400" dirty="0">
                <a:solidFill>
                  <a:schemeClr val="accent1">
                    <a:lumMod val="50000"/>
                  </a:schemeClr>
                </a:solidFill>
              </a:rPr>
              <a:t> </a:t>
            </a:r>
            <a:r>
              <a:rPr lang="en-US" sz="2400" dirty="0" err="1">
                <a:solidFill>
                  <a:schemeClr val="accent1">
                    <a:lumMod val="50000"/>
                  </a:schemeClr>
                </a:solidFill>
              </a:rPr>
              <a:t>sát</a:t>
            </a:r>
            <a:r>
              <a:rPr lang="en-US" sz="2400" dirty="0">
                <a:solidFill>
                  <a:schemeClr val="accent1">
                    <a:lumMod val="50000"/>
                  </a:schemeClr>
                </a:solidFill>
              </a:rPr>
              <a:t> </a:t>
            </a:r>
            <a:r>
              <a:rPr lang="en-US" sz="2400" dirty="0" err="1">
                <a:solidFill>
                  <a:schemeClr val="accent1">
                    <a:lumMod val="50000"/>
                  </a:schemeClr>
                </a:solidFill>
              </a:rPr>
              <a:t>và</a:t>
            </a:r>
            <a:r>
              <a:rPr lang="en-US" sz="2400" dirty="0">
                <a:solidFill>
                  <a:schemeClr val="accent1">
                    <a:lumMod val="50000"/>
                  </a:schemeClr>
                </a:solidFill>
              </a:rPr>
              <a:t> </a:t>
            </a:r>
            <a:r>
              <a:rPr lang="en-US" sz="2400" dirty="0" err="1">
                <a:solidFill>
                  <a:schemeClr val="accent1">
                    <a:lumMod val="50000"/>
                  </a:schemeClr>
                </a:solidFill>
              </a:rPr>
              <a:t>đánh</a:t>
            </a:r>
            <a:r>
              <a:rPr lang="en-US" sz="2400" dirty="0">
                <a:solidFill>
                  <a:schemeClr val="accent1">
                    <a:lumMod val="50000"/>
                  </a:schemeClr>
                </a:solidFill>
              </a:rPr>
              <a:t> </a:t>
            </a:r>
            <a:r>
              <a:rPr lang="en-US" sz="2400" dirty="0" err="1">
                <a:solidFill>
                  <a:schemeClr val="accent1">
                    <a:lumMod val="50000"/>
                  </a:schemeClr>
                </a:solidFill>
              </a:rPr>
              <a:t>giá</a:t>
            </a:r>
            <a:r>
              <a:rPr lang="en-US" sz="2400" dirty="0">
                <a:solidFill>
                  <a:schemeClr val="accent1">
                    <a:lumMod val="50000"/>
                  </a:schemeClr>
                </a:solidFill>
              </a:rPr>
              <a:t> </a:t>
            </a:r>
            <a:r>
              <a:rPr lang="en-US" sz="2400" dirty="0" err="1">
                <a:solidFill>
                  <a:schemeClr val="accent1">
                    <a:lumMod val="50000"/>
                  </a:schemeClr>
                </a:solidFill>
              </a:rPr>
              <a:t>thường</a:t>
            </a:r>
            <a:r>
              <a:rPr lang="en-US" sz="2400" dirty="0">
                <a:solidFill>
                  <a:schemeClr val="accent1">
                    <a:lumMod val="50000"/>
                  </a:schemeClr>
                </a:solidFill>
              </a:rPr>
              <a:t> </a:t>
            </a:r>
            <a:r>
              <a:rPr lang="en-US" sz="2400" dirty="0" err="1">
                <a:solidFill>
                  <a:schemeClr val="accent1">
                    <a:lumMod val="50000"/>
                  </a:schemeClr>
                </a:solidFill>
              </a:rPr>
              <a:t>xuyên</a:t>
            </a:r>
            <a:r>
              <a:rPr lang="en-US" sz="2400" dirty="0">
                <a:solidFill>
                  <a:schemeClr val="accent1">
                    <a:lumMod val="50000"/>
                  </a:schemeClr>
                </a:solidFill>
              </a:rPr>
              <a:t> </a:t>
            </a:r>
            <a:r>
              <a:rPr lang="en-US" sz="2400" dirty="0" err="1">
                <a:solidFill>
                  <a:schemeClr val="accent1">
                    <a:lumMod val="50000"/>
                  </a:schemeClr>
                </a:solidFill>
              </a:rPr>
              <a:t>hoạt</a:t>
            </a:r>
            <a:r>
              <a:rPr lang="en-US" sz="2400" dirty="0">
                <a:solidFill>
                  <a:schemeClr val="accent1">
                    <a:lumMod val="50000"/>
                  </a:schemeClr>
                </a:solidFill>
              </a:rPr>
              <a:t> </a:t>
            </a:r>
            <a:r>
              <a:rPr lang="en-US" sz="2400" dirty="0" err="1">
                <a:solidFill>
                  <a:schemeClr val="accent1">
                    <a:lumMod val="50000"/>
                  </a:schemeClr>
                </a:solidFill>
              </a:rPr>
              <a:t>động</a:t>
            </a:r>
            <a:r>
              <a:rPr lang="en-US" sz="2400" dirty="0">
                <a:solidFill>
                  <a:schemeClr val="accent1">
                    <a:lumMod val="50000"/>
                  </a:schemeClr>
                </a:solidFill>
              </a:rPr>
              <a:t> </a:t>
            </a:r>
            <a:r>
              <a:rPr lang="en-US" sz="2400" dirty="0" err="1">
                <a:solidFill>
                  <a:schemeClr val="accent1">
                    <a:lumMod val="50000"/>
                  </a:schemeClr>
                </a:solidFill>
              </a:rPr>
              <a:t>của</a:t>
            </a:r>
            <a:r>
              <a:rPr lang="en-US" sz="2400" dirty="0">
                <a:solidFill>
                  <a:schemeClr val="accent1">
                    <a:lumMod val="50000"/>
                  </a:schemeClr>
                </a:solidFill>
              </a:rPr>
              <a:t> </a:t>
            </a:r>
            <a:r>
              <a:rPr lang="en-US" sz="2400" dirty="0" err="1">
                <a:solidFill>
                  <a:schemeClr val="accent1">
                    <a:lumMod val="50000"/>
                  </a:schemeClr>
                </a:solidFill>
              </a:rPr>
              <a:t>các</a:t>
            </a:r>
            <a:r>
              <a:rPr lang="en-US" sz="2400" dirty="0">
                <a:solidFill>
                  <a:schemeClr val="accent1">
                    <a:lumMod val="50000"/>
                  </a:schemeClr>
                </a:solidFill>
              </a:rPr>
              <a:t> PPP TF</a:t>
            </a:r>
          </a:p>
          <a:p>
            <a:pPr algn="just"/>
            <a:r>
              <a:rPr lang="en-US" sz="2400" dirty="0" err="1">
                <a:solidFill>
                  <a:schemeClr val="accent1">
                    <a:lumMod val="50000"/>
                  </a:schemeClr>
                </a:solidFill>
              </a:rPr>
              <a:t>Mở</a:t>
            </a:r>
            <a:r>
              <a:rPr lang="en-US" sz="2400" dirty="0">
                <a:solidFill>
                  <a:schemeClr val="accent1">
                    <a:lumMod val="50000"/>
                  </a:schemeClr>
                </a:solidFill>
              </a:rPr>
              <a:t> </a:t>
            </a:r>
            <a:r>
              <a:rPr lang="en-US" sz="2400" dirty="0" err="1">
                <a:solidFill>
                  <a:schemeClr val="accent1">
                    <a:lumMod val="50000"/>
                  </a:schemeClr>
                </a:solidFill>
              </a:rPr>
              <a:t>rộng</a:t>
            </a:r>
            <a:r>
              <a:rPr lang="en-US" sz="2400" dirty="0">
                <a:solidFill>
                  <a:schemeClr val="accent1">
                    <a:lumMod val="50000"/>
                  </a:schemeClr>
                </a:solidFill>
              </a:rPr>
              <a:t> </a:t>
            </a:r>
            <a:r>
              <a:rPr lang="en-US" sz="2400" dirty="0" err="1">
                <a:solidFill>
                  <a:schemeClr val="accent1">
                    <a:lumMod val="50000"/>
                  </a:schemeClr>
                </a:solidFill>
              </a:rPr>
              <a:t>thêm</a:t>
            </a:r>
            <a:r>
              <a:rPr lang="en-US" sz="2400" dirty="0">
                <a:solidFill>
                  <a:schemeClr val="accent1">
                    <a:lumMod val="50000"/>
                  </a:schemeClr>
                </a:solidFill>
              </a:rPr>
              <a:t> </a:t>
            </a:r>
            <a:r>
              <a:rPr lang="en-US" sz="2400" dirty="0" err="1">
                <a:solidFill>
                  <a:schemeClr val="accent1">
                    <a:lumMod val="50000"/>
                  </a:schemeClr>
                </a:solidFill>
              </a:rPr>
              <a:t>các</a:t>
            </a:r>
            <a:r>
              <a:rPr lang="en-US" sz="2400" dirty="0">
                <a:solidFill>
                  <a:schemeClr val="accent1">
                    <a:lumMod val="50000"/>
                  </a:schemeClr>
                </a:solidFill>
              </a:rPr>
              <a:t> </a:t>
            </a:r>
            <a:r>
              <a:rPr lang="en-US" sz="2400" dirty="0" err="1">
                <a:solidFill>
                  <a:schemeClr val="accent1">
                    <a:lumMod val="50000"/>
                  </a:schemeClr>
                </a:solidFill>
              </a:rPr>
              <a:t>nhóm</a:t>
            </a:r>
            <a:r>
              <a:rPr lang="en-US" sz="2400" dirty="0">
                <a:solidFill>
                  <a:schemeClr val="accent1">
                    <a:lumMod val="50000"/>
                  </a:schemeClr>
                </a:solidFill>
              </a:rPr>
              <a:t> PPP  TF </a:t>
            </a:r>
            <a:r>
              <a:rPr lang="en-US" sz="2400" dirty="0" err="1">
                <a:solidFill>
                  <a:schemeClr val="accent1">
                    <a:lumMod val="50000"/>
                  </a:schemeClr>
                </a:solidFill>
              </a:rPr>
              <a:t>ngành</a:t>
            </a:r>
            <a:r>
              <a:rPr lang="en-US" sz="2400" dirty="0">
                <a:solidFill>
                  <a:schemeClr val="accent1">
                    <a:lumMod val="50000"/>
                  </a:schemeClr>
                </a:solidFill>
              </a:rPr>
              <a:t> </a:t>
            </a:r>
            <a:r>
              <a:rPr lang="en-US" sz="2400" dirty="0" err="1">
                <a:solidFill>
                  <a:schemeClr val="accent1">
                    <a:lumMod val="50000"/>
                  </a:schemeClr>
                </a:solidFill>
              </a:rPr>
              <a:t>hàng</a:t>
            </a:r>
            <a:r>
              <a:rPr lang="en-US" sz="2400" dirty="0">
                <a:solidFill>
                  <a:schemeClr val="accent1">
                    <a:lumMod val="50000"/>
                  </a:schemeClr>
                </a:solidFill>
              </a:rPr>
              <a:t> </a:t>
            </a:r>
            <a:r>
              <a:rPr lang="en-US" sz="2400" dirty="0" err="1">
                <a:solidFill>
                  <a:schemeClr val="accent1">
                    <a:lumMod val="50000"/>
                  </a:schemeClr>
                </a:solidFill>
              </a:rPr>
              <a:t>dựa</a:t>
            </a:r>
            <a:r>
              <a:rPr lang="en-US" sz="2400" dirty="0">
                <a:solidFill>
                  <a:schemeClr val="accent1">
                    <a:lumMod val="50000"/>
                  </a:schemeClr>
                </a:solidFill>
              </a:rPr>
              <a:t> </a:t>
            </a:r>
            <a:r>
              <a:rPr lang="en-US" sz="2400" dirty="0" err="1">
                <a:solidFill>
                  <a:schemeClr val="accent1">
                    <a:lumMod val="50000"/>
                  </a:schemeClr>
                </a:solidFill>
              </a:rPr>
              <a:t>trên</a:t>
            </a:r>
            <a:r>
              <a:rPr lang="en-US" sz="2400" dirty="0">
                <a:solidFill>
                  <a:schemeClr val="accent1">
                    <a:lumMod val="50000"/>
                  </a:schemeClr>
                </a:solidFill>
              </a:rPr>
              <a:t> </a:t>
            </a:r>
            <a:r>
              <a:rPr lang="en-US" sz="2400" dirty="0" err="1">
                <a:solidFill>
                  <a:schemeClr val="accent1">
                    <a:lumMod val="50000"/>
                  </a:schemeClr>
                </a:solidFill>
              </a:rPr>
              <a:t>nhu</a:t>
            </a:r>
            <a:r>
              <a:rPr lang="en-US" sz="2400" dirty="0">
                <a:solidFill>
                  <a:schemeClr val="accent1">
                    <a:lumMod val="50000"/>
                  </a:schemeClr>
                </a:solidFill>
              </a:rPr>
              <a:t> </a:t>
            </a:r>
            <a:r>
              <a:rPr lang="en-US" sz="2400" dirty="0" err="1">
                <a:solidFill>
                  <a:schemeClr val="accent1">
                    <a:lumMod val="50000"/>
                  </a:schemeClr>
                </a:solidFill>
              </a:rPr>
              <a:t>cầu</a:t>
            </a:r>
            <a:r>
              <a:rPr lang="en-US" sz="2400" dirty="0">
                <a:solidFill>
                  <a:schemeClr val="accent1">
                    <a:lumMod val="50000"/>
                  </a:schemeClr>
                </a:solidFill>
              </a:rPr>
              <a:t> </a:t>
            </a:r>
            <a:r>
              <a:rPr lang="en-US" sz="2400" dirty="0" err="1">
                <a:solidFill>
                  <a:schemeClr val="accent1">
                    <a:lumMod val="50000"/>
                  </a:schemeClr>
                </a:solidFill>
              </a:rPr>
              <a:t>của</a:t>
            </a:r>
            <a:r>
              <a:rPr lang="en-US" sz="2400" dirty="0">
                <a:solidFill>
                  <a:schemeClr val="accent1">
                    <a:lumMod val="50000"/>
                  </a:schemeClr>
                </a:solidFill>
              </a:rPr>
              <a:t> DN</a:t>
            </a:r>
          </a:p>
          <a:p>
            <a:pPr algn="just"/>
            <a:r>
              <a:rPr lang="en-US" sz="2400" dirty="0"/>
              <a:t>Thu </a:t>
            </a:r>
            <a:r>
              <a:rPr lang="en-US" sz="2400" dirty="0" err="1"/>
              <a:t>hút</a:t>
            </a:r>
            <a:r>
              <a:rPr lang="en-US" sz="2400" dirty="0"/>
              <a:t> </a:t>
            </a:r>
            <a:r>
              <a:rPr lang="en-US" sz="2400" dirty="0" err="1"/>
              <a:t>sự</a:t>
            </a:r>
            <a:r>
              <a:rPr lang="en-US" sz="2400" dirty="0"/>
              <a:t> </a:t>
            </a:r>
            <a:r>
              <a:rPr lang="en-US" sz="2400" dirty="0" err="1"/>
              <a:t>tham</a:t>
            </a:r>
            <a:r>
              <a:rPr lang="en-US" sz="2400" dirty="0"/>
              <a:t> </a:t>
            </a:r>
            <a:r>
              <a:rPr lang="en-US" sz="2400" dirty="0" err="1"/>
              <a:t>gia</a:t>
            </a:r>
            <a:r>
              <a:rPr lang="en-US" sz="2400" dirty="0"/>
              <a:t> </a:t>
            </a:r>
            <a:r>
              <a:rPr lang="en-US" sz="2400" dirty="0" err="1"/>
              <a:t>của</a:t>
            </a:r>
            <a:r>
              <a:rPr lang="en-US" sz="2400" dirty="0"/>
              <a:t> DN </a:t>
            </a:r>
            <a:r>
              <a:rPr lang="en-US" sz="2400" err="1"/>
              <a:t>trong</a:t>
            </a:r>
            <a:r>
              <a:rPr lang="en-US" sz="2400"/>
              <a:t> </a:t>
            </a:r>
            <a:r>
              <a:rPr lang="en-US" sz="2400" smtClean="0"/>
              <a:t>nước</a:t>
            </a:r>
          </a:p>
          <a:p>
            <a:r>
              <a:rPr lang="en-US" sz="2400"/>
              <a:t>Duy trì trang web, bản tin PSAV</a:t>
            </a:r>
          </a:p>
          <a:p>
            <a:r>
              <a:rPr lang="en-US" sz="2400"/>
              <a:t>Kết nối xử lý các vấn đề phát sinh (cảnh báo xuất khẩu</a:t>
            </a:r>
            <a:r>
              <a:rPr lang="en-US" sz="2400" smtClean="0"/>
              <a:t>)</a:t>
            </a:r>
            <a:endParaRPr lang="en-US" sz="2400"/>
          </a:p>
        </p:txBody>
      </p:sp>
    </p:spTree>
    <p:extLst>
      <p:ext uri="{BB962C8B-B14F-4D97-AF65-F5344CB8AC3E}">
        <p14:creationId xmlns:p14="http://schemas.microsoft.com/office/powerpoint/2010/main" val="21131734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622"/>
            <a:ext cx="8229600" cy="706090"/>
          </a:xfrm>
        </p:spPr>
        <p:txBody>
          <a:bodyPr>
            <a:noAutofit/>
          </a:bodyPr>
          <a:lstStyle/>
          <a:p>
            <a:r>
              <a:rPr lang="en-US" sz="3200" b="1" dirty="0" err="1">
                <a:solidFill>
                  <a:srgbClr val="C00000"/>
                </a:solidFill>
              </a:rPr>
              <a:t>Định</a:t>
            </a:r>
            <a:r>
              <a:rPr lang="en-US" sz="3200" b="1" dirty="0">
                <a:solidFill>
                  <a:srgbClr val="C00000"/>
                </a:solidFill>
              </a:rPr>
              <a:t> </a:t>
            </a:r>
            <a:r>
              <a:rPr lang="en-US" sz="3200" b="1" dirty="0" err="1">
                <a:solidFill>
                  <a:srgbClr val="C00000"/>
                </a:solidFill>
              </a:rPr>
              <a:t>hướng</a:t>
            </a:r>
            <a:r>
              <a:rPr lang="en-US" sz="3200" b="1" dirty="0">
                <a:solidFill>
                  <a:srgbClr val="C00000"/>
                </a:solidFill>
              </a:rPr>
              <a:t> </a:t>
            </a:r>
            <a:r>
              <a:rPr lang="en-US" sz="3200" b="1" dirty="0" err="1">
                <a:solidFill>
                  <a:srgbClr val="C00000"/>
                </a:solidFill>
              </a:rPr>
              <a:t>hoạt</a:t>
            </a:r>
            <a:r>
              <a:rPr lang="en-US" sz="3200" b="1" dirty="0">
                <a:solidFill>
                  <a:srgbClr val="C00000"/>
                </a:solidFill>
              </a:rPr>
              <a:t> </a:t>
            </a:r>
            <a:r>
              <a:rPr lang="en-US" sz="3200" b="1" dirty="0" err="1">
                <a:solidFill>
                  <a:srgbClr val="C00000"/>
                </a:solidFill>
              </a:rPr>
              <a:t>động</a:t>
            </a:r>
            <a:r>
              <a:rPr lang="en-US" sz="3200" b="1" dirty="0">
                <a:solidFill>
                  <a:srgbClr val="C00000"/>
                </a:solidFill>
              </a:rPr>
              <a:t> </a:t>
            </a:r>
            <a:r>
              <a:rPr lang="en-US" sz="3200" b="1" dirty="0" err="1">
                <a:solidFill>
                  <a:srgbClr val="C00000"/>
                </a:solidFill>
              </a:rPr>
              <a:t>của</a:t>
            </a:r>
            <a:r>
              <a:rPr lang="en-US" sz="3200" b="1" dirty="0">
                <a:solidFill>
                  <a:srgbClr val="C00000"/>
                </a:solidFill>
              </a:rPr>
              <a:t> PSAV</a:t>
            </a:r>
            <a:endParaRPr lang="vi-VN" sz="3200" dirty="0"/>
          </a:p>
        </p:txBody>
      </p:sp>
      <p:sp>
        <p:nvSpPr>
          <p:cNvPr id="4" name="Content Placeholder 2"/>
          <p:cNvSpPr txBox="1">
            <a:spLocks/>
          </p:cNvSpPr>
          <p:nvPr/>
        </p:nvSpPr>
        <p:spPr>
          <a:xfrm>
            <a:off x="228600" y="838200"/>
            <a:ext cx="8763000" cy="5486400"/>
          </a:xfrm>
          <a:prstGeom prst="rect">
            <a:avLst/>
          </a:prstGeom>
          <a:solidFill>
            <a:schemeClr val="accent5">
              <a:lumMod val="40000"/>
              <a:lumOff val="60000"/>
            </a:schemeClr>
          </a:solid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dirty="0" err="1">
                <a:solidFill>
                  <a:schemeClr val="accent1">
                    <a:lumMod val="50000"/>
                  </a:schemeClr>
                </a:solidFill>
              </a:rPr>
              <a:t>Hoạt</a:t>
            </a:r>
            <a:r>
              <a:rPr lang="en-US" sz="2400" b="1" dirty="0">
                <a:solidFill>
                  <a:schemeClr val="accent1">
                    <a:lumMod val="50000"/>
                  </a:schemeClr>
                </a:solidFill>
              </a:rPr>
              <a:t> </a:t>
            </a:r>
            <a:r>
              <a:rPr lang="en-US" sz="2400" b="1" dirty="0" err="1">
                <a:solidFill>
                  <a:schemeClr val="accent1">
                    <a:lumMod val="50000"/>
                  </a:schemeClr>
                </a:solidFill>
              </a:rPr>
              <a:t>động</a:t>
            </a:r>
            <a:r>
              <a:rPr lang="en-US" sz="2400" b="1" dirty="0">
                <a:solidFill>
                  <a:schemeClr val="accent1">
                    <a:lumMod val="50000"/>
                  </a:schemeClr>
                </a:solidFill>
              </a:rPr>
              <a:t> </a:t>
            </a:r>
            <a:r>
              <a:rPr lang="en-US" sz="2400" b="1" dirty="0" err="1">
                <a:solidFill>
                  <a:schemeClr val="accent1">
                    <a:lumMod val="50000"/>
                  </a:schemeClr>
                </a:solidFill>
              </a:rPr>
              <a:t>khuyến</a:t>
            </a:r>
            <a:r>
              <a:rPr lang="en-US" sz="2400" b="1" dirty="0">
                <a:solidFill>
                  <a:schemeClr val="accent1">
                    <a:lumMod val="50000"/>
                  </a:schemeClr>
                </a:solidFill>
              </a:rPr>
              <a:t> </a:t>
            </a:r>
            <a:r>
              <a:rPr lang="en-US" sz="2400" b="1" dirty="0" err="1">
                <a:solidFill>
                  <a:schemeClr val="accent1">
                    <a:lumMod val="50000"/>
                  </a:schemeClr>
                </a:solidFill>
              </a:rPr>
              <a:t>khích</a:t>
            </a:r>
            <a:r>
              <a:rPr lang="en-US" sz="2400" b="1" dirty="0">
                <a:solidFill>
                  <a:schemeClr val="accent1">
                    <a:lumMod val="50000"/>
                  </a:schemeClr>
                </a:solidFill>
              </a:rPr>
              <a:t> </a:t>
            </a:r>
            <a:r>
              <a:rPr lang="en-US" sz="2400" b="1" dirty="0" err="1">
                <a:solidFill>
                  <a:schemeClr val="accent1">
                    <a:lumMod val="50000"/>
                  </a:schemeClr>
                </a:solidFill>
              </a:rPr>
              <a:t>các</a:t>
            </a:r>
            <a:r>
              <a:rPr lang="en-US" sz="2400" b="1" dirty="0">
                <a:solidFill>
                  <a:schemeClr val="accent1">
                    <a:lumMod val="50000"/>
                  </a:schemeClr>
                </a:solidFill>
              </a:rPr>
              <a:t> DN</a:t>
            </a:r>
          </a:p>
          <a:p>
            <a:r>
              <a:rPr lang="en-US" sz="2400" dirty="0" err="1">
                <a:solidFill>
                  <a:schemeClr val="accent1">
                    <a:lumMod val="50000"/>
                  </a:schemeClr>
                </a:solidFill>
              </a:rPr>
              <a:t>Hỗ</a:t>
            </a:r>
            <a:r>
              <a:rPr lang="en-US" sz="2400" dirty="0">
                <a:solidFill>
                  <a:schemeClr val="accent1">
                    <a:lumMod val="50000"/>
                  </a:schemeClr>
                </a:solidFill>
              </a:rPr>
              <a:t> </a:t>
            </a:r>
            <a:r>
              <a:rPr lang="en-US" sz="2400" dirty="0" err="1">
                <a:solidFill>
                  <a:schemeClr val="accent1">
                    <a:lumMod val="50000"/>
                  </a:schemeClr>
                </a:solidFill>
              </a:rPr>
              <a:t>trợ</a:t>
            </a:r>
            <a:r>
              <a:rPr lang="en-US" sz="2400" dirty="0">
                <a:solidFill>
                  <a:schemeClr val="accent1">
                    <a:lumMod val="50000"/>
                  </a:schemeClr>
                </a:solidFill>
              </a:rPr>
              <a:t> </a:t>
            </a:r>
            <a:r>
              <a:rPr lang="en-US" sz="2400" dirty="0" err="1">
                <a:solidFill>
                  <a:schemeClr val="accent1">
                    <a:lumMod val="50000"/>
                  </a:schemeClr>
                </a:solidFill>
              </a:rPr>
              <a:t>xây</a:t>
            </a:r>
            <a:r>
              <a:rPr lang="en-US" sz="2400" dirty="0">
                <a:solidFill>
                  <a:schemeClr val="accent1">
                    <a:lumMod val="50000"/>
                  </a:schemeClr>
                </a:solidFill>
              </a:rPr>
              <a:t> </a:t>
            </a:r>
            <a:r>
              <a:rPr lang="en-US" sz="2400" dirty="0" err="1">
                <a:solidFill>
                  <a:schemeClr val="accent1">
                    <a:lumMod val="50000"/>
                  </a:schemeClr>
                </a:solidFill>
              </a:rPr>
              <a:t>dựng</a:t>
            </a:r>
            <a:r>
              <a:rPr lang="en-US" sz="2400" dirty="0">
                <a:solidFill>
                  <a:schemeClr val="accent1">
                    <a:lumMod val="50000"/>
                  </a:schemeClr>
                </a:solidFill>
              </a:rPr>
              <a:t> </a:t>
            </a:r>
            <a:r>
              <a:rPr lang="en-US" sz="2400" dirty="0" err="1">
                <a:solidFill>
                  <a:schemeClr val="accent1">
                    <a:lumMod val="50000"/>
                  </a:schemeClr>
                </a:solidFill>
              </a:rPr>
              <a:t>văn</a:t>
            </a:r>
            <a:r>
              <a:rPr lang="en-US" sz="2400" dirty="0">
                <a:solidFill>
                  <a:schemeClr val="accent1">
                    <a:lumMod val="50000"/>
                  </a:schemeClr>
                </a:solidFill>
              </a:rPr>
              <a:t> </a:t>
            </a:r>
            <a:r>
              <a:rPr lang="en-US" sz="2400" dirty="0" err="1">
                <a:solidFill>
                  <a:schemeClr val="accent1">
                    <a:lumMod val="50000"/>
                  </a:schemeClr>
                </a:solidFill>
              </a:rPr>
              <a:t>bản</a:t>
            </a:r>
            <a:r>
              <a:rPr lang="en-US" sz="2400" dirty="0">
                <a:solidFill>
                  <a:schemeClr val="accent1">
                    <a:lumMod val="50000"/>
                  </a:schemeClr>
                </a:solidFill>
              </a:rPr>
              <a:t> </a:t>
            </a:r>
            <a:r>
              <a:rPr lang="en-US" sz="2400" dirty="0" err="1">
                <a:solidFill>
                  <a:schemeClr val="accent1">
                    <a:lumMod val="50000"/>
                  </a:schemeClr>
                </a:solidFill>
              </a:rPr>
              <a:t>chính</a:t>
            </a:r>
            <a:r>
              <a:rPr lang="en-US" sz="2400" dirty="0">
                <a:solidFill>
                  <a:schemeClr val="accent1">
                    <a:lumMod val="50000"/>
                  </a:schemeClr>
                </a:solidFill>
              </a:rPr>
              <a:t> </a:t>
            </a:r>
            <a:r>
              <a:rPr lang="en-US" sz="2400" dirty="0" err="1">
                <a:solidFill>
                  <a:schemeClr val="accent1">
                    <a:lumMod val="50000"/>
                  </a:schemeClr>
                </a:solidFill>
              </a:rPr>
              <a:t>sách</a:t>
            </a:r>
            <a:r>
              <a:rPr lang="en-US" sz="2400" dirty="0">
                <a:solidFill>
                  <a:schemeClr val="accent1">
                    <a:lumMod val="50000"/>
                  </a:schemeClr>
                </a:solidFill>
              </a:rPr>
              <a:t> </a:t>
            </a:r>
            <a:r>
              <a:rPr lang="en-US" sz="2400" dirty="0" err="1">
                <a:solidFill>
                  <a:schemeClr val="accent1">
                    <a:lumMod val="50000"/>
                  </a:schemeClr>
                </a:solidFill>
              </a:rPr>
              <a:t>về</a:t>
            </a:r>
            <a:r>
              <a:rPr lang="en-US" sz="2400" dirty="0">
                <a:solidFill>
                  <a:schemeClr val="accent1">
                    <a:lumMod val="50000"/>
                  </a:schemeClr>
                </a:solidFill>
              </a:rPr>
              <a:t> PPP, </a:t>
            </a:r>
            <a:r>
              <a:rPr lang="en-US" sz="2400" dirty="0" err="1">
                <a:solidFill>
                  <a:schemeClr val="accent1">
                    <a:lumMod val="50000"/>
                  </a:schemeClr>
                </a:solidFill>
              </a:rPr>
              <a:t>đối</a:t>
            </a:r>
            <a:r>
              <a:rPr lang="en-US" sz="2400" dirty="0">
                <a:solidFill>
                  <a:schemeClr val="accent1">
                    <a:lumMod val="50000"/>
                  </a:schemeClr>
                </a:solidFill>
              </a:rPr>
              <a:t> </a:t>
            </a:r>
            <a:r>
              <a:rPr lang="en-US" sz="2400" dirty="0" err="1">
                <a:solidFill>
                  <a:schemeClr val="accent1">
                    <a:lumMod val="50000"/>
                  </a:schemeClr>
                </a:solidFill>
              </a:rPr>
              <a:t>thoại</a:t>
            </a:r>
            <a:r>
              <a:rPr lang="en-US" sz="2400" dirty="0">
                <a:solidFill>
                  <a:schemeClr val="accent1">
                    <a:lumMod val="50000"/>
                  </a:schemeClr>
                </a:solidFill>
              </a:rPr>
              <a:t>, </a:t>
            </a:r>
            <a:r>
              <a:rPr lang="en-US" sz="2400" dirty="0" err="1">
                <a:solidFill>
                  <a:schemeClr val="accent1">
                    <a:lumMod val="50000"/>
                  </a:schemeClr>
                </a:solidFill>
              </a:rPr>
              <a:t>vận</a:t>
            </a:r>
            <a:r>
              <a:rPr lang="en-US" sz="2400" dirty="0">
                <a:solidFill>
                  <a:schemeClr val="accent1">
                    <a:lumMod val="50000"/>
                  </a:schemeClr>
                </a:solidFill>
              </a:rPr>
              <a:t> </a:t>
            </a:r>
            <a:r>
              <a:rPr lang="en-US" sz="2400" dirty="0" err="1">
                <a:solidFill>
                  <a:schemeClr val="accent1">
                    <a:lumMod val="50000"/>
                  </a:schemeClr>
                </a:solidFill>
              </a:rPr>
              <a:t>động</a:t>
            </a:r>
            <a:r>
              <a:rPr lang="en-US" sz="2400" dirty="0">
                <a:solidFill>
                  <a:schemeClr val="accent1">
                    <a:lumMod val="50000"/>
                  </a:schemeClr>
                </a:solidFill>
              </a:rPr>
              <a:t> </a:t>
            </a:r>
            <a:r>
              <a:rPr lang="en-US" sz="2400" dirty="0" err="1">
                <a:solidFill>
                  <a:schemeClr val="accent1">
                    <a:lumMod val="50000"/>
                  </a:schemeClr>
                </a:solidFill>
              </a:rPr>
              <a:t>và</a:t>
            </a:r>
            <a:r>
              <a:rPr lang="en-US" sz="2400" dirty="0">
                <a:solidFill>
                  <a:schemeClr val="accent1">
                    <a:lumMod val="50000"/>
                  </a:schemeClr>
                </a:solidFill>
              </a:rPr>
              <a:t> </a:t>
            </a:r>
            <a:r>
              <a:rPr lang="en-US" sz="2400" dirty="0" err="1">
                <a:solidFill>
                  <a:schemeClr val="accent1">
                    <a:lumMod val="50000"/>
                  </a:schemeClr>
                </a:solidFill>
              </a:rPr>
              <a:t>tuyên</a:t>
            </a:r>
            <a:r>
              <a:rPr lang="en-US" sz="2400" dirty="0">
                <a:solidFill>
                  <a:schemeClr val="accent1">
                    <a:lumMod val="50000"/>
                  </a:schemeClr>
                </a:solidFill>
              </a:rPr>
              <a:t> </a:t>
            </a:r>
            <a:r>
              <a:rPr lang="en-US" sz="2400" dirty="0" err="1">
                <a:solidFill>
                  <a:schemeClr val="accent1">
                    <a:lumMod val="50000"/>
                  </a:schemeClr>
                </a:solidFill>
              </a:rPr>
              <a:t>truyền</a:t>
            </a:r>
            <a:r>
              <a:rPr lang="en-US" sz="2400" dirty="0">
                <a:solidFill>
                  <a:schemeClr val="accent1">
                    <a:lumMod val="50000"/>
                  </a:schemeClr>
                </a:solidFill>
              </a:rPr>
              <a:t> </a:t>
            </a:r>
            <a:r>
              <a:rPr lang="en-US" sz="2400" dirty="0" err="1">
                <a:solidFill>
                  <a:schemeClr val="accent1">
                    <a:lumMod val="50000"/>
                  </a:schemeClr>
                </a:solidFill>
              </a:rPr>
              <a:t>chính</a:t>
            </a:r>
            <a:r>
              <a:rPr lang="en-US" sz="2400" dirty="0">
                <a:solidFill>
                  <a:schemeClr val="accent1">
                    <a:lumMod val="50000"/>
                  </a:schemeClr>
                </a:solidFill>
              </a:rPr>
              <a:t> </a:t>
            </a:r>
            <a:r>
              <a:rPr lang="en-US" sz="2400" dirty="0" err="1">
                <a:solidFill>
                  <a:schemeClr val="accent1">
                    <a:lumMod val="50000"/>
                  </a:schemeClr>
                </a:solidFill>
              </a:rPr>
              <a:t>sách</a:t>
            </a:r>
            <a:r>
              <a:rPr lang="en-US" sz="2400" dirty="0">
                <a:solidFill>
                  <a:schemeClr val="accent1">
                    <a:lumMod val="50000"/>
                  </a:schemeClr>
                </a:solidFill>
              </a:rPr>
              <a:t> </a:t>
            </a:r>
            <a:r>
              <a:rPr lang="en-US" sz="2400" dirty="0" err="1">
                <a:solidFill>
                  <a:schemeClr val="accent1">
                    <a:lumMod val="50000"/>
                  </a:schemeClr>
                </a:solidFill>
              </a:rPr>
              <a:t>thường</a:t>
            </a:r>
            <a:r>
              <a:rPr lang="en-US" sz="2400" dirty="0">
                <a:solidFill>
                  <a:schemeClr val="accent1">
                    <a:lumMod val="50000"/>
                  </a:schemeClr>
                </a:solidFill>
              </a:rPr>
              <a:t> </a:t>
            </a:r>
            <a:r>
              <a:rPr lang="en-US" sz="2400" dirty="0" err="1">
                <a:solidFill>
                  <a:schemeClr val="accent1">
                    <a:lumMod val="50000"/>
                  </a:schemeClr>
                </a:solidFill>
              </a:rPr>
              <a:t>xuyên</a:t>
            </a:r>
            <a:endParaRPr lang="en-US" sz="2400" dirty="0">
              <a:solidFill>
                <a:schemeClr val="accent1">
                  <a:lumMod val="50000"/>
                </a:schemeClr>
              </a:solidFill>
            </a:endParaRPr>
          </a:p>
          <a:p>
            <a:r>
              <a:rPr lang="en-US" sz="2400" dirty="0" err="1">
                <a:solidFill>
                  <a:schemeClr val="accent1">
                    <a:lumMod val="50000"/>
                  </a:schemeClr>
                </a:solidFill>
              </a:rPr>
              <a:t>Đẩy</a:t>
            </a:r>
            <a:r>
              <a:rPr lang="en-US" sz="2400" dirty="0">
                <a:solidFill>
                  <a:schemeClr val="accent1">
                    <a:lumMod val="50000"/>
                  </a:schemeClr>
                </a:solidFill>
              </a:rPr>
              <a:t> </a:t>
            </a:r>
            <a:r>
              <a:rPr lang="en-US" sz="2400" dirty="0" err="1">
                <a:solidFill>
                  <a:schemeClr val="accent1">
                    <a:lumMod val="50000"/>
                  </a:schemeClr>
                </a:solidFill>
              </a:rPr>
              <a:t>mạnh</a:t>
            </a:r>
            <a:r>
              <a:rPr lang="en-US" sz="2400" dirty="0">
                <a:solidFill>
                  <a:schemeClr val="accent1">
                    <a:lumMod val="50000"/>
                  </a:schemeClr>
                </a:solidFill>
              </a:rPr>
              <a:t> </a:t>
            </a:r>
            <a:r>
              <a:rPr lang="en-US" sz="2400" dirty="0" err="1">
                <a:solidFill>
                  <a:schemeClr val="accent1">
                    <a:lumMod val="50000"/>
                  </a:schemeClr>
                </a:solidFill>
              </a:rPr>
              <a:t>sự</a:t>
            </a:r>
            <a:r>
              <a:rPr lang="en-US" sz="2400" dirty="0">
                <a:solidFill>
                  <a:schemeClr val="accent1">
                    <a:lumMod val="50000"/>
                  </a:schemeClr>
                </a:solidFill>
              </a:rPr>
              <a:t> </a:t>
            </a:r>
            <a:r>
              <a:rPr lang="en-US" sz="2400" dirty="0" err="1">
                <a:solidFill>
                  <a:schemeClr val="accent1">
                    <a:lumMod val="50000"/>
                  </a:schemeClr>
                </a:solidFill>
              </a:rPr>
              <a:t>tham</a:t>
            </a:r>
            <a:r>
              <a:rPr lang="en-US" sz="2400" dirty="0">
                <a:solidFill>
                  <a:schemeClr val="accent1">
                    <a:lumMod val="50000"/>
                  </a:schemeClr>
                </a:solidFill>
              </a:rPr>
              <a:t> </a:t>
            </a:r>
            <a:r>
              <a:rPr lang="en-US" sz="2400" dirty="0" err="1">
                <a:solidFill>
                  <a:schemeClr val="accent1">
                    <a:lumMod val="50000"/>
                  </a:schemeClr>
                </a:solidFill>
              </a:rPr>
              <a:t>gia</a:t>
            </a:r>
            <a:r>
              <a:rPr lang="en-US" sz="2400" dirty="0">
                <a:solidFill>
                  <a:schemeClr val="accent1">
                    <a:lumMod val="50000"/>
                  </a:schemeClr>
                </a:solidFill>
              </a:rPr>
              <a:t> </a:t>
            </a:r>
            <a:r>
              <a:rPr lang="en-US" sz="2400" dirty="0" err="1">
                <a:solidFill>
                  <a:schemeClr val="accent1">
                    <a:lumMod val="50000"/>
                  </a:schemeClr>
                </a:solidFill>
              </a:rPr>
              <a:t>của</a:t>
            </a:r>
            <a:r>
              <a:rPr lang="en-US" sz="2400" dirty="0">
                <a:solidFill>
                  <a:schemeClr val="accent1">
                    <a:lumMod val="50000"/>
                  </a:schemeClr>
                </a:solidFill>
              </a:rPr>
              <a:t> DN </a:t>
            </a:r>
            <a:r>
              <a:rPr lang="en-US" sz="2400" dirty="0" err="1">
                <a:solidFill>
                  <a:schemeClr val="accent1">
                    <a:lumMod val="50000"/>
                  </a:schemeClr>
                </a:solidFill>
              </a:rPr>
              <a:t>trong</a:t>
            </a:r>
            <a:r>
              <a:rPr lang="en-US" sz="2400" dirty="0">
                <a:solidFill>
                  <a:schemeClr val="accent1">
                    <a:lumMod val="50000"/>
                  </a:schemeClr>
                </a:solidFill>
              </a:rPr>
              <a:t> </a:t>
            </a:r>
            <a:r>
              <a:rPr lang="en-US" sz="2400" dirty="0" err="1">
                <a:solidFill>
                  <a:schemeClr val="accent1">
                    <a:lumMod val="50000"/>
                  </a:schemeClr>
                </a:solidFill>
              </a:rPr>
              <a:t>các</a:t>
            </a:r>
            <a:r>
              <a:rPr lang="en-US" sz="2400" dirty="0">
                <a:solidFill>
                  <a:schemeClr val="accent1">
                    <a:lumMod val="50000"/>
                  </a:schemeClr>
                </a:solidFill>
              </a:rPr>
              <a:t> </a:t>
            </a:r>
            <a:r>
              <a:rPr lang="en-US" sz="2400" dirty="0" err="1">
                <a:solidFill>
                  <a:schemeClr val="accent1">
                    <a:lumMod val="50000"/>
                  </a:schemeClr>
                </a:solidFill>
              </a:rPr>
              <a:t>dự</a:t>
            </a:r>
            <a:r>
              <a:rPr lang="en-US" sz="2400" dirty="0">
                <a:solidFill>
                  <a:schemeClr val="accent1">
                    <a:lumMod val="50000"/>
                  </a:schemeClr>
                </a:solidFill>
              </a:rPr>
              <a:t> </a:t>
            </a:r>
            <a:r>
              <a:rPr lang="en-US" sz="2400" dirty="0" err="1">
                <a:solidFill>
                  <a:schemeClr val="accent1">
                    <a:lumMod val="50000"/>
                  </a:schemeClr>
                </a:solidFill>
              </a:rPr>
              <a:t>án</a:t>
            </a:r>
            <a:r>
              <a:rPr lang="en-US" sz="2400" dirty="0">
                <a:solidFill>
                  <a:schemeClr val="accent1">
                    <a:lumMod val="50000"/>
                  </a:schemeClr>
                </a:solidFill>
              </a:rPr>
              <a:t>, </a:t>
            </a:r>
            <a:r>
              <a:rPr lang="en-US" sz="2400" dirty="0" err="1">
                <a:solidFill>
                  <a:schemeClr val="accent1">
                    <a:lumMod val="50000"/>
                  </a:schemeClr>
                </a:solidFill>
              </a:rPr>
              <a:t>mô</a:t>
            </a:r>
            <a:r>
              <a:rPr lang="en-US" sz="2400" dirty="0">
                <a:solidFill>
                  <a:schemeClr val="accent1">
                    <a:lumMod val="50000"/>
                  </a:schemeClr>
                </a:solidFill>
              </a:rPr>
              <a:t> </a:t>
            </a:r>
            <a:r>
              <a:rPr lang="en-US" sz="2400" dirty="0" err="1">
                <a:solidFill>
                  <a:schemeClr val="accent1">
                    <a:lumMod val="50000"/>
                  </a:schemeClr>
                </a:solidFill>
              </a:rPr>
              <a:t>hình</a:t>
            </a:r>
            <a:r>
              <a:rPr lang="en-US" sz="2400" dirty="0">
                <a:solidFill>
                  <a:schemeClr val="accent1">
                    <a:lumMod val="50000"/>
                  </a:schemeClr>
                </a:solidFill>
              </a:rPr>
              <a:t> </a:t>
            </a:r>
            <a:r>
              <a:rPr lang="en-US" sz="2400" dirty="0" err="1">
                <a:solidFill>
                  <a:schemeClr val="accent1">
                    <a:lumMod val="50000"/>
                  </a:schemeClr>
                </a:solidFill>
              </a:rPr>
              <a:t>thí</a:t>
            </a:r>
            <a:r>
              <a:rPr lang="en-US" sz="2400" dirty="0">
                <a:solidFill>
                  <a:schemeClr val="accent1">
                    <a:lumMod val="50000"/>
                  </a:schemeClr>
                </a:solidFill>
              </a:rPr>
              <a:t> </a:t>
            </a:r>
            <a:r>
              <a:rPr lang="en-US" sz="2400" dirty="0" err="1">
                <a:solidFill>
                  <a:schemeClr val="accent1">
                    <a:lumMod val="50000"/>
                  </a:schemeClr>
                </a:solidFill>
              </a:rPr>
              <a:t>điểm</a:t>
            </a:r>
            <a:r>
              <a:rPr lang="en-US" sz="2400" dirty="0">
                <a:solidFill>
                  <a:schemeClr val="accent1">
                    <a:lumMod val="50000"/>
                  </a:schemeClr>
                </a:solidFill>
              </a:rPr>
              <a:t> PPP</a:t>
            </a:r>
          </a:p>
          <a:p>
            <a:r>
              <a:rPr lang="en-US" sz="2400" smtClean="0">
                <a:solidFill>
                  <a:schemeClr val="accent1">
                    <a:lumMod val="50000"/>
                  </a:schemeClr>
                </a:solidFill>
              </a:rPr>
              <a:t>Thu </a:t>
            </a:r>
            <a:r>
              <a:rPr lang="en-US" sz="2400" dirty="0" err="1">
                <a:solidFill>
                  <a:schemeClr val="accent1">
                    <a:lumMod val="50000"/>
                  </a:schemeClr>
                </a:solidFill>
              </a:rPr>
              <a:t>thập</a:t>
            </a:r>
            <a:r>
              <a:rPr lang="en-US" sz="2400" dirty="0">
                <a:solidFill>
                  <a:schemeClr val="accent1">
                    <a:lumMod val="50000"/>
                  </a:schemeClr>
                </a:solidFill>
              </a:rPr>
              <a:t> </a:t>
            </a:r>
            <a:r>
              <a:rPr lang="en-US" sz="2400" dirty="0" err="1">
                <a:solidFill>
                  <a:schemeClr val="accent1">
                    <a:lumMod val="50000"/>
                  </a:schemeClr>
                </a:solidFill>
              </a:rPr>
              <a:t>và</a:t>
            </a:r>
            <a:r>
              <a:rPr lang="en-US" sz="2400" dirty="0">
                <a:solidFill>
                  <a:schemeClr val="accent1">
                    <a:lumMod val="50000"/>
                  </a:schemeClr>
                </a:solidFill>
              </a:rPr>
              <a:t> </a:t>
            </a:r>
            <a:r>
              <a:rPr lang="en-US" sz="2400" dirty="0" err="1">
                <a:solidFill>
                  <a:schemeClr val="accent1">
                    <a:lumMod val="50000"/>
                  </a:schemeClr>
                </a:solidFill>
              </a:rPr>
              <a:t>tuyên</a:t>
            </a:r>
            <a:r>
              <a:rPr lang="en-US" sz="2400" dirty="0">
                <a:solidFill>
                  <a:schemeClr val="accent1">
                    <a:lumMod val="50000"/>
                  </a:schemeClr>
                </a:solidFill>
              </a:rPr>
              <a:t> </a:t>
            </a:r>
            <a:r>
              <a:rPr lang="en-US" sz="2400" dirty="0" err="1">
                <a:solidFill>
                  <a:schemeClr val="accent1">
                    <a:lumMod val="50000"/>
                  </a:schemeClr>
                </a:solidFill>
              </a:rPr>
              <a:t>truyền</a:t>
            </a:r>
            <a:r>
              <a:rPr lang="en-US" sz="2400" dirty="0">
                <a:solidFill>
                  <a:schemeClr val="accent1">
                    <a:lumMod val="50000"/>
                  </a:schemeClr>
                </a:solidFill>
              </a:rPr>
              <a:t> </a:t>
            </a:r>
            <a:r>
              <a:rPr lang="en-US" sz="2400" dirty="0" err="1">
                <a:solidFill>
                  <a:schemeClr val="accent1">
                    <a:lumMod val="50000"/>
                  </a:schemeClr>
                </a:solidFill>
              </a:rPr>
              <a:t>thông</a:t>
            </a:r>
            <a:r>
              <a:rPr lang="en-US" sz="2400" dirty="0">
                <a:solidFill>
                  <a:schemeClr val="accent1">
                    <a:lumMod val="50000"/>
                  </a:schemeClr>
                </a:solidFill>
              </a:rPr>
              <a:t> tin </a:t>
            </a:r>
            <a:r>
              <a:rPr lang="en-US" sz="2400" dirty="0" err="1">
                <a:solidFill>
                  <a:schemeClr val="accent1">
                    <a:lumMod val="50000"/>
                  </a:schemeClr>
                </a:solidFill>
              </a:rPr>
              <a:t>thu</a:t>
            </a:r>
            <a:r>
              <a:rPr lang="en-US" sz="2400" dirty="0">
                <a:solidFill>
                  <a:schemeClr val="accent1">
                    <a:lumMod val="50000"/>
                  </a:schemeClr>
                </a:solidFill>
              </a:rPr>
              <a:t> </a:t>
            </a:r>
            <a:r>
              <a:rPr lang="en-US" sz="2400" dirty="0" err="1">
                <a:solidFill>
                  <a:schemeClr val="accent1">
                    <a:lumMod val="50000"/>
                  </a:schemeClr>
                </a:solidFill>
              </a:rPr>
              <a:t>hút</a:t>
            </a:r>
            <a:r>
              <a:rPr lang="en-US" sz="2400" dirty="0">
                <a:solidFill>
                  <a:schemeClr val="accent1">
                    <a:lumMod val="50000"/>
                  </a:schemeClr>
                </a:solidFill>
              </a:rPr>
              <a:t> </a:t>
            </a:r>
            <a:r>
              <a:rPr lang="en-US" sz="2400" dirty="0" err="1">
                <a:solidFill>
                  <a:schemeClr val="accent1">
                    <a:lumMod val="50000"/>
                  </a:schemeClr>
                </a:solidFill>
              </a:rPr>
              <a:t>đầu</a:t>
            </a:r>
            <a:r>
              <a:rPr lang="en-US" sz="2400" dirty="0">
                <a:solidFill>
                  <a:schemeClr val="accent1">
                    <a:lumMod val="50000"/>
                  </a:schemeClr>
                </a:solidFill>
              </a:rPr>
              <a:t> </a:t>
            </a:r>
            <a:r>
              <a:rPr lang="en-US" sz="2400" dirty="0" err="1">
                <a:solidFill>
                  <a:schemeClr val="accent1">
                    <a:lumMod val="50000"/>
                  </a:schemeClr>
                </a:solidFill>
              </a:rPr>
              <a:t>tư</a:t>
            </a:r>
            <a:r>
              <a:rPr lang="en-US" sz="2400" dirty="0">
                <a:solidFill>
                  <a:schemeClr val="accent1">
                    <a:lumMod val="50000"/>
                  </a:schemeClr>
                </a:solidFill>
              </a:rPr>
              <a:t> </a:t>
            </a:r>
            <a:r>
              <a:rPr lang="en-US" sz="2400" dirty="0" err="1">
                <a:solidFill>
                  <a:schemeClr val="accent1">
                    <a:lumMod val="50000"/>
                  </a:schemeClr>
                </a:solidFill>
              </a:rPr>
              <a:t>tới</a:t>
            </a:r>
            <a:r>
              <a:rPr lang="en-US" sz="2400" dirty="0">
                <a:solidFill>
                  <a:schemeClr val="accent1">
                    <a:lumMod val="50000"/>
                  </a:schemeClr>
                </a:solidFill>
              </a:rPr>
              <a:t> </a:t>
            </a:r>
            <a:r>
              <a:rPr lang="en-US" sz="2400" dirty="0" err="1">
                <a:solidFill>
                  <a:schemeClr val="accent1">
                    <a:lumMod val="50000"/>
                  </a:schemeClr>
                </a:solidFill>
              </a:rPr>
              <a:t>doanh</a:t>
            </a:r>
            <a:r>
              <a:rPr lang="en-US" sz="2400" dirty="0">
                <a:solidFill>
                  <a:schemeClr val="accent1">
                    <a:lumMod val="50000"/>
                  </a:schemeClr>
                </a:solidFill>
              </a:rPr>
              <a:t> </a:t>
            </a:r>
            <a:r>
              <a:rPr lang="en-US" sz="2400" dirty="0" err="1">
                <a:solidFill>
                  <a:schemeClr val="accent1">
                    <a:lumMod val="50000"/>
                  </a:schemeClr>
                </a:solidFill>
              </a:rPr>
              <a:t>nghiệp</a:t>
            </a:r>
            <a:r>
              <a:rPr lang="en-US" sz="2400" dirty="0">
                <a:solidFill>
                  <a:schemeClr val="accent1">
                    <a:lumMod val="50000"/>
                  </a:schemeClr>
                </a:solidFill>
              </a:rPr>
              <a:t>, </a:t>
            </a:r>
            <a:r>
              <a:rPr lang="en-US" sz="2400" dirty="0" err="1">
                <a:solidFill>
                  <a:schemeClr val="accent1">
                    <a:lumMod val="50000"/>
                  </a:schemeClr>
                </a:solidFill>
              </a:rPr>
              <a:t>đặc</a:t>
            </a:r>
            <a:r>
              <a:rPr lang="en-US" sz="2400" dirty="0">
                <a:solidFill>
                  <a:schemeClr val="accent1">
                    <a:lumMod val="50000"/>
                  </a:schemeClr>
                </a:solidFill>
              </a:rPr>
              <a:t> </a:t>
            </a:r>
            <a:r>
              <a:rPr lang="en-US" sz="2400" dirty="0" err="1">
                <a:solidFill>
                  <a:schemeClr val="accent1">
                    <a:lumMod val="50000"/>
                  </a:schemeClr>
                </a:solidFill>
              </a:rPr>
              <a:t>biệt</a:t>
            </a:r>
            <a:r>
              <a:rPr lang="en-US" sz="2400" dirty="0">
                <a:solidFill>
                  <a:schemeClr val="accent1">
                    <a:lumMod val="50000"/>
                  </a:schemeClr>
                </a:solidFill>
              </a:rPr>
              <a:t> </a:t>
            </a:r>
            <a:r>
              <a:rPr lang="en-US" sz="2400" dirty="0" err="1">
                <a:solidFill>
                  <a:schemeClr val="accent1">
                    <a:lumMod val="50000"/>
                  </a:schemeClr>
                </a:solidFill>
              </a:rPr>
              <a:t>thông</a:t>
            </a:r>
            <a:r>
              <a:rPr lang="en-US" sz="2400" dirty="0">
                <a:solidFill>
                  <a:schemeClr val="accent1">
                    <a:lumMod val="50000"/>
                  </a:schemeClr>
                </a:solidFill>
              </a:rPr>
              <a:t> tin </a:t>
            </a:r>
            <a:r>
              <a:rPr lang="en-US" sz="2400" dirty="0" err="1">
                <a:solidFill>
                  <a:schemeClr val="accent1">
                    <a:lumMod val="50000"/>
                  </a:schemeClr>
                </a:solidFill>
              </a:rPr>
              <a:t>về</a:t>
            </a:r>
            <a:r>
              <a:rPr lang="en-US" sz="2400" dirty="0">
                <a:solidFill>
                  <a:schemeClr val="accent1">
                    <a:lumMod val="50000"/>
                  </a:schemeClr>
                </a:solidFill>
              </a:rPr>
              <a:t> </a:t>
            </a:r>
            <a:r>
              <a:rPr lang="en-US" sz="2400" dirty="0" err="1">
                <a:solidFill>
                  <a:schemeClr val="accent1">
                    <a:lumMod val="50000"/>
                  </a:schemeClr>
                </a:solidFill>
              </a:rPr>
              <a:t>các</a:t>
            </a:r>
            <a:r>
              <a:rPr lang="en-US" sz="2400" dirty="0">
                <a:solidFill>
                  <a:schemeClr val="accent1">
                    <a:lumMod val="50000"/>
                  </a:schemeClr>
                </a:solidFill>
              </a:rPr>
              <a:t> </a:t>
            </a:r>
            <a:r>
              <a:rPr lang="en-US" sz="2400" dirty="0" err="1">
                <a:solidFill>
                  <a:schemeClr val="accent1">
                    <a:lumMod val="50000"/>
                  </a:schemeClr>
                </a:solidFill>
              </a:rPr>
              <a:t>cơ</a:t>
            </a:r>
            <a:r>
              <a:rPr lang="en-US" sz="2400" dirty="0">
                <a:solidFill>
                  <a:schemeClr val="accent1">
                    <a:lumMod val="50000"/>
                  </a:schemeClr>
                </a:solidFill>
              </a:rPr>
              <a:t> </a:t>
            </a:r>
            <a:r>
              <a:rPr lang="en-US" sz="2400" dirty="0" err="1">
                <a:solidFill>
                  <a:schemeClr val="accent1">
                    <a:lumMod val="50000"/>
                  </a:schemeClr>
                </a:solidFill>
              </a:rPr>
              <a:t>hội</a:t>
            </a:r>
            <a:r>
              <a:rPr lang="en-US" sz="2400" dirty="0">
                <a:solidFill>
                  <a:schemeClr val="accent1">
                    <a:lumMod val="50000"/>
                  </a:schemeClr>
                </a:solidFill>
              </a:rPr>
              <a:t> </a:t>
            </a:r>
            <a:r>
              <a:rPr lang="en-US" sz="2400" dirty="0" err="1">
                <a:solidFill>
                  <a:schemeClr val="accent1">
                    <a:lumMod val="50000"/>
                  </a:schemeClr>
                </a:solidFill>
              </a:rPr>
              <a:t>đầu</a:t>
            </a:r>
            <a:r>
              <a:rPr lang="en-US" sz="2400" dirty="0">
                <a:solidFill>
                  <a:schemeClr val="accent1">
                    <a:lumMod val="50000"/>
                  </a:schemeClr>
                </a:solidFill>
              </a:rPr>
              <a:t> </a:t>
            </a:r>
            <a:r>
              <a:rPr lang="en-US" sz="2400" dirty="0" err="1">
                <a:solidFill>
                  <a:schemeClr val="accent1">
                    <a:lumMod val="50000"/>
                  </a:schemeClr>
                </a:solidFill>
              </a:rPr>
              <a:t>tư</a:t>
            </a:r>
            <a:r>
              <a:rPr lang="en-US" sz="2400" dirty="0">
                <a:solidFill>
                  <a:schemeClr val="accent1">
                    <a:lumMod val="50000"/>
                  </a:schemeClr>
                </a:solidFill>
              </a:rPr>
              <a:t> </a:t>
            </a:r>
            <a:r>
              <a:rPr lang="en-US" sz="2400" dirty="0" err="1">
                <a:solidFill>
                  <a:schemeClr val="accent1">
                    <a:lumMod val="50000"/>
                  </a:schemeClr>
                </a:solidFill>
              </a:rPr>
              <a:t>thuộc</a:t>
            </a:r>
            <a:r>
              <a:rPr lang="en-US" sz="2400" dirty="0">
                <a:solidFill>
                  <a:schemeClr val="accent1">
                    <a:lumMod val="50000"/>
                  </a:schemeClr>
                </a:solidFill>
              </a:rPr>
              <a:t> </a:t>
            </a:r>
            <a:r>
              <a:rPr lang="en-US" sz="2400" dirty="0" err="1">
                <a:solidFill>
                  <a:schemeClr val="accent1">
                    <a:lumMod val="50000"/>
                  </a:schemeClr>
                </a:solidFill>
              </a:rPr>
              <a:t>ngành</a:t>
            </a:r>
            <a:r>
              <a:rPr lang="en-US" sz="2400" dirty="0">
                <a:solidFill>
                  <a:schemeClr val="accent1">
                    <a:lumMod val="50000"/>
                  </a:schemeClr>
                </a:solidFill>
              </a:rPr>
              <a:t> </a:t>
            </a:r>
            <a:r>
              <a:rPr lang="en-US" sz="2400" dirty="0" err="1">
                <a:solidFill>
                  <a:schemeClr val="accent1">
                    <a:lumMod val="50000"/>
                  </a:schemeClr>
                </a:solidFill>
              </a:rPr>
              <a:t>ưu</a:t>
            </a:r>
            <a:r>
              <a:rPr lang="en-US" sz="2400" dirty="0">
                <a:solidFill>
                  <a:schemeClr val="accent1">
                    <a:lumMod val="50000"/>
                  </a:schemeClr>
                </a:solidFill>
              </a:rPr>
              <a:t> </a:t>
            </a:r>
            <a:r>
              <a:rPr lang="en-US" sz="2400" dirty="0" err="1">
                <a:solidFill>
                  <a:schemeClr val="accent1">
                    <a:lumMod val="50000"/>
                  </a:schemeClr>
                </a:solidFill>
              </a:rPr>
              <a:t>tiên</a:t>
            </a:r>
            <a:r>
              <a:rPr lang="en-US" sz="2400" dirty="0">
                <a:solidFill>
                  <a:schemeClr val="accent1">
                    <a:lumMod val="50000"/>
                  </a:schemeClr>
                </a:solidFill>
              </a:rPr>
              <a:t> </a:t>
            </a:r>
            <a:r>
              <a:rPr lang="en-US" sz="2400" dirty="0" err="1">
                <a:solidFill>
                  <a:schemeClr val="accent1">
                    <a:lumMod val="50000"/>
                  </a:schemeClr>
                </a:solidFill>
              </a:rPr>
              <a:t>của</a:t>
            </a:r>
            <a:r>
              <a:rPr lang="en-US" sz="2400" dirty="0">
                <a:solidFill>
                  <a:schemeClr val="accent1">
                    <a:lumMod val="50000"/>
                  </a:schemeClr>
                </a:solidFill>
              </a:rPr>
              <a:t> </a:t>
            </a:r>
            <a:r>
              <a:rPr lang="en-US" sz="2400" dirty="0" err="1">
                <a:solidFill>
                  <a:schemeClr val="accent1">
                    <a:lumMod val="50000"/>
                  </a:schemeClr>
                </a:solidFill>
              </a:rPr>
              <a:t>địa</a:t>
            </a:r>
            <a:r>
              <a:rPr lang="en-US" sz="2400" dirty="0">
                <a:solidFill>
                  <a:schemeClr val="accent1">
                    <a:lumMod val="50000"/>
                  </a:schemeClr>
                </a:solidFill>
              </a:rPr>
              <a:t> </a:t>
            </a:r>
            <a:r>
              <a:rPr lang="en-US" sz="2400" dirty="0" err="1">
                <a:solidFill>
                  <a:schemeClr val="accent1">
                    <a:lumMod val="50000"/>
                  </a:schemeClr>
                </a:solidFill>
              </a:rPr>
              <a:t>phương</a:t>
            </a:r>
            <a:r>
              <a:rPr lang="en-US" sz="2400" dirty="0">
                <a:solidFill>
                  <a:schemeClr val="accent1">
                    <a:lumMod val="50000"/>
                  </a:schemeClr>
                </a:solidFill>
              </a:rPr>
              <a:t>.</a:t>
            </a:r>
          </a:p>
          <a:p>
            <a:r>
              <a:rPr lang="en-US" sz="2400" dirty="0" err="1">
                <a:solidFill>
                  <a:schemeClr val="accent1">
                    <a:lumMod val="50000"/>
                  </a:schemeClr>
                </a:solidFill>
              </a:rPr>
              <a:t>Cung</a:t>
            </a:r>
            <a:r>
              <a:rPr lang="en-US" sz="2400" dirty="0">
                <a:solidFill>
                  <a:schemeClr val="accent1">
                    <a:lumMod val="50000"/>
                  </a:schemeClr>
                </a:solidFill>
              </a:rPr>
              <a:t> </a:t>
            </a:r>
            <a:r>
              <a:rPr lang="en-US" sz="2400" dirty="0" err="1">
                <a:solidFill>
                  <a:schemeClr val="accent1">
                    <a:lumMod val="50000"/>
                  </a:schemeClr>
                </a:solidFill>
              </a:rPr>
              <a:t>cấp</a:t>
            </a:r>
            <a:r>
              <a:rPr lang="en-US" sz="2400" dirty="0">
                <a:solidFill>
                  <a:schemeClr val="accent1">
                    <a:lumMod val="50000"/>
                  </a:schemeClr>
                </a:solidFill>
              </a:rPr>
              <a:t> </a:t>
            </a:r>
            <a:r>
              <a:rPr lang="en-US" sz="2400" dirty="0" err="1">
                <a:solidFill>
                  <a:schemeClr val="accent1">
                    <a:lumMod val="50000"/>
                  </a:schemeClr>
                </a:solidFill>
              </a:rPr>
              <a:t>thông</a:t>
            </a:r>
            <a:r>
              <a:rPr lang="en-US" sz="2400" dirty="0">
                <a:solidFill>
                  <a:schemeClr val="accent1">
                    <a:lumMod val="50000"/>
                  </a:schemeClr>
                </a:solidFill>
              </a:rPr>
              <a:t> tin </a:t>
            </a:r>
            <a:r>
              <a:rPr lang="en-US" sz="2400" dirty="0" err="1">
                <a:solidFill>
                  <a:schemeClr val="accent1">
                    <a:lumMod val="50000"/>
                  </a:schemeClr>
                </a:solidFill>
              </a:rPr>
              <a:t>về</a:t>
            </a:r>
            <a:r>
              <a:rPr lang="en-US" sz="2400" dirty="0">
                <a:solidFill>
                  <a:schemeClr val="accent1">
                    <a:lumMod val="50000"/>
                  </a:schemeClr>
                </a:solidFill>
              </a:rPr>
              <a:t> SXKD </a:t>
            </a:r>
            <a:r>
              <a:rPr lang="en-US" sz="2400" dirty="0" err="1">
                <a:solidFill>
                  <a:schemeClr val="accent1">
                    <a:lumMod val="50000"/>
                  </a:schemeClr>
                </a:solidFill>
              </a:rPr>
              <a:t>các</a:t>
            </a:r>
            <a:r>
              <a:rPr lang="en-US" sz="2400" dirty="0">
                <a:solidFill>
                  <a:schemeClr val="accent1">
                    <a:lumMod val="50000"/>
                  </a:schemeClr>
                </a:solidFill>
              </a:rPr>
              <a:t> </a:t>
            </a:r>
            <a:r>
              <a:rPr lang="en-US" sz="2400" dirty="0" err="1">
                <a:solidFill>
                  <a:schemeClr val="accent1">
                    <a:lumMod val="50000"/>
                  </a:schemeClr>
                </a:solidFill>
              </a:rPr>
              <a:t>chuỗi</a:t>
            </a:r>
            <a:r>
              <a:rPr lang="en-US" sz="2400" dirty="0">
                <a:solidFill>
                  <a:schemeClr val="accent1">
                    <a:lumMod val="50000"/>
                  </a:schemeClr>
                </a:solidFill>
              </a:rPr>
              <a:t> </a:t>
            </a:r>
            <a:r>
              <a:rPr lang="en-US" sz="2400" dirty="0" err="1">
                <a:solidFill>
                  <a:schemeClr val="accent1">
                    <a:lumMod val="50000"/>
                  </a:schemeClr>
                </a:solidFill>
              </a:rPr>
              <a:t>giá</a:t>
            </a:r>
            <a:r>
              <a:rPr lang="en-US" sz="2400" dirty="0">
                <a:solidFill>
                  <a:schemeClr val="accent1">
                    <a:lumMod val="50000"/>
                  </a:schemeClr>
                </a:solidFill>
              </a:rPr>
              <a:t> </a:t>
            </a:r>
            <a:r>
              <a:rPr lang="en-US" sz="2400" dirty="0" err="1">
                <a:solidFill>
                  <a:schemeClr val="accent1">
                    <a:lumMod val="50000"/>
                  </a:schemeClr>
                </a:solidFill>
              </a:rPr>
              <a:t>trị</a:t>
            </a:r>
            <a:r>
              <a:rPr lang="en-US" sz="2400" dirty="0">
                <a:solidFill>
                  <a:schemeClr val="accent1">
                    <a:lumMod val="50000"/>
                  </a:schemeClr>
                </a:solidFill>
              </a:rPr>
              <a:t> </a:t>
            </a:r>
            <a:r>
              <a:rPr lang="en-US" sz="2400" dirty="0" err="1">
                <a:solidFill>
                  <a:schemeClr val="accent1">
                    <a:lumMod val="50000"/>
                  </a:schemeClr>
                </a:solidFill>
              </a:rPr>
              <a:t>hàng</a:t>
            </a:r>
            <a:r>
              <a:rPr lang="en-US" sz="2400" dirty="0">
                <a:solidFill>
                  <a:schemeClr val="accent1">
                    <a:lumMod val="50000"/>
                  </a:schemeClr>
                </a:solidFill>
              </a:rPr>
              <a:t> </a:t>
            </a:r>
            <a:r>
              <a:rPr lang="en-US" sz="2400" dirty="0" err="1">
                <a:solidFill>
                  <a:schemeClr val="accent1">
                    <a:lumMod val="50000"/>
                  </a:schemeClr>
                </a:solidFill>
              </a:rPr>
              <a:t>hóa</a:t>
            </a:r>
            <a:r>
              <a:rPr lang="en-US" sz="2400" dirty="0">
                <a:solidFill>
                  <a:schemeClr val="accent1">
                    <a:lumMod val="50000"/>
                  </a:schemeClr>
                </a:solidFill>
              </a:rPr>
              <a:t> </a:t>
            </a:r>
            <a:r>
              <a:rPr lang="en-US" sz="2400" dirty="0" err="1">
                <a:solidFill>
                  <a:schemeClr val="accent1">
                    <a:lumMod val="50000"/>
                  </a:schemeClr>
                </a:solidFill>
              </a:rPr>
              <a:t>nông</a:t>
            </a:r>
            <a:r>
              <a:rPr lang="en-US" sz="2400" dirty="0">
                <a:solidFill>
                  <a:schemeClr val="accent1">
                    <a:lumMod val="50000"/>
                  </a:schemeClr>
                </a:solidFill>
              </a:rPr>
              <a:t> </a:t>
            </a:r>
            <a:r>
              <a:rPr lang="en-US" sz="2400" dirty="0" err="1">
                <a:solidFill>
                  <a:schemeClr val="accent1">
                    <a:lumMod val="50000"/>
                  </a:schemeClr>
                </a:solidFill>
              </a:rPr>
              <a:t>sản</a:t>
            </a:r>
            <a:r>
              <a:rPr lang="en-US" sz="2400" dirty="0">
                <a:solidFill>
                  <a:schemeClr val="accent1">
                    <a:lumMod val="50000"/>
                  </a:schemeClr>
                </a:solidFill>
              </a:rPr>
              <a:t> </a:t>
            </a:r>
            <a:r>
              <a:rPr lang="en-US" sz="2400" dirty="0" err="1">
                <a:solidFill>
                  <a:schemeClr val="accent1">
                    <a:lumMod val="50000"/>
                  </a:schemeClr>
                </a:solidFill>
              </a:rPr>
              <a:t>chính</a:t>
            </a:r>
            <a:r>
              <a:rPr lang="en-US" sz="2400" dirty="0">
                <a:solidFill>
                  <a:schemeClr val="accent1">
                    <a:lumMod val="50000"/>
                  </a:schemeClr>
                </a:solidFill>
              </a:rPr>
              <a:t> -&gt; </a:t>
            </a:r>
            <a:r>
              <a:rPr lang="en-US" sz="2400" dirty="0" err="1">
                <a:solidFill>
                  <a:schemeClr val="accent1">
                    <a:lumMod val="50000"/>
                  </a:schemeClr>
                </a:solidFill>
              </a:rPr>
              <a:t>hỗ</a:t>
            </a:r>
            <a:r>
              <a:rPr lang="en-US" sz="2400" dirty="0">
                <a:solidFill>
                  <a:schemeClr val="accent1">
                    <a:lumMod val="50000"/>
                  </a:schemeClr>
                </a:solidFill>
              </a:rPr>
              <a:t> </a:t>
            </a:r>
            <a:r>
              <a:rPr lang="en-US" sz="2400" dirty="0" err="1">
                <a:solidFill>
                  <a:schemeClr val="accent1">
                    <a:lumMod val="50000"/>
                  </a:schemeClr>
                </a:solidFill>
              </a:rPr>
              <a:t>trợ</a:t>
            </a:r>
            <a:r>
              <a:rPr lang="en-US" sz="2400" dirty="0">
                <a:solidFill>
                  <a:schemeClr val="accent1">
                    <a:lumMod val="50000"/>
                  </a:schemeClr>
                </a:solidFill>
              </a:rPr>
              <a:t> </a:t>
            </a:r>
            <a:r>
              <a:rPr lang="en-US" sz="2400" dirty="0" err="1">
                <a:solidFill>
                  <a:schemeClr val="accent1">
                    <a:lumMod val="50000"/>
                  </a:schemeClr>
                </a:solidFill>
              </a:rPr>
              <a:t>hoạt</a:t>
            </a:r>
            <a:r>
              <a:rPr lang="en-US" sz="2400" dirty="0">
                <a:solidFill>
                  <a:schemeClr val="accent1">
                    <a:lumMod val="50000"/>
                  </a:schemeClr>
                </a:solidFill>
              </a:rPr>
              <a:t> </a:t>
            </a:r>
            <a:r>
              <a:rPr lang="en-US" sz="2400" dirty="0" err="1">
                <a:solidFill>
                  <a:schemeClr val="accent1">
                    <a:lumMod val="50000"/>
                  </a:schemeClr>
                </a:solidFill>
              </a:rPr>
              <a:t>động</a:t>
            </a:r>
            <a:r>
              <a:rPr lang="en-US" sz="2400" dirty="0">
                <a:solidFill>
                  <a:schemeClr val="accent1">
                    <a:lumMod val="50000"/>
                  </a:schemeClr>
                </a:solidFill>
              </a:rPr>
              <a:t> </a:t>
            </a:r>
            <a:r>
              <a:rPr lang="en-US" sz="2400" dirty="0" err="1">
                <a:solidFill>
                  <a:schemeClr val="accent1">
                    <a:lumMod val="50000"/>
                  </a:schemeClr>
                </a:solidFill>
              </a:rPr>
              <a:t>của</a:t>
            </a:r>
            <a:r>
              <a:rPr lang="en-US" sz="2400" dirty="0">
                <a:solidFill>
                  <a:schemeClr val="accent1">
                    <a:lumMod val="50000"/>
                  </a:schemeClr>
                </a:solidFill>
              </a:rPr>
              <a:t> </a:t>
            </a:r>
            <a:r>
              <a:rPr lang="en-US" sz="2400" dirty="0" err="1">
                <a:solidFill>
                  <a:schemeClr val="accent1">
                    <a:lumMod val="50000"/>
                  </a:schemeClr>
                </a:solidFill>
              </a:rPr>
              <a:t>doanh</a:t>
            </a:r>
            <a:r>
              <a:rPr lang="en-US" sz="2400" dirty="0">
                <a:solidFill>
                  <a:schemeClr val="accent1">
                    <a:lumMod val="50000"/>
                  </a:schemeClr>
                </a:solidFill>
              </a:rPr>
              <a:t> </a:t>
            </a:r>
            <a:r>
              <a:rPr lang="en-US" sz="2400" dirty="0" err="1">
                <a:solidFill>
                  <a:schemeClr val="accent1">
                    <a:lumMod val="50000"/>
                  </a:schemeClr>
                </a:solidFill>
              </a:rPr>
              <a:t>nghiệp</a:t>
            </a:r>
            <a:endParaRPr lang="en-US" sz="2400" dirty="0">
              <a:solidFill>
                <a:schemeClr val="accent1">
                  <a:lumMod val="50000"/>
                </a:schemeClr>
              </a:solidFill>
            </a:endParaRPr>
          </a:p>
          <a:p>
            <a:r>
              <a:rPr lang="en-US" sz="2400" dirty="0" err="1">
                <a:solidFill>
                  <a:schemeClr val="accent1">
                    <a:lumMod val="50000"/>
                  </a:schemeClr>
                </a:solidFill>
              </a:rPr>
              <a:t>Cung</a:t>
            </a:r>
            <a:r>
              <a:rPr lang="en-US" sz="2400" dirty="0">
                <a:solidFill>
                  <a:schemeClr val="accent1">
                    <a:lumMod val="50000"/>
                  </a:schemeClr>
                </a:solidFill>
              </a:rPr>
              <a:t> </a:t>
            </a:r>
            <a:r>
              <a:rPr lang="en-US" sz="2400" dirty="0" err="1">
                <a:solidFill>
                  <a:schemeClr val="accent1">
                    <a:lumMod val="50000"/>
                  </a:schemeClr>
                </a:solidFill>
              </a:rPr>
              <a:t>cấp</a:t>
            </a:r>
            <a:r>
              <a:rPr lang="en-US" sz="2400" dirty="0">
                <a:solidFill>
                  <a:schemeClr val="accent1">
                    <a:lumMod val="50000"/>
                  </a:schemeClr>
                </a:solidFill>
              </a:rPr>
              <a:t> </a:t>
            </a:r>
            <a:r>
              <a:rPr lang="en-US" sz="2400" dirty="0" err="1">
                <a:solidFill>
                  <a:schemeClr val="accent1">
                    <a:lumMod val="50000"/>
                  </a:schemeClr>
                </a:solidFill>
              </a:rPr>
              <a:t>các</a:t>
            </a:r>
            <a:r>
              <a:rPr lang="en-US" sz="2400" dirty="0">
                <a:solidFill>
                  <a:schemeClr val="accent1">
                    <a:lumMod val="50000"/>
                  </a:schemeClr>
                </a:solidFill>
              </a:rPr>
              <a:t> </a:t>
            </a:r>
            <a:r>
              <a:rPr lang="en-US" sz="2400" dirty="0" err="1">
                <a:solidFill>
                  <a:schemeClr val="accent1">
                    <a:lumMod val="50000"/>
                  </a:schemeClr>
                </a:solidFill>
              </a:rPr>
              <a:t>thông</a:t>
            </a:r>
            <a:r>
              <a:rPr lang="en-US" sz="2400" dirty="0">
                <a:solidFill>
                  <a:schemeClr val="accent1">
                    <a:lumMod val="50000"/>
                  </a:schemeClr>
                </a:solidFill>
              </a:rPr>
              <a:t> tin </a:t>
            </a:r>
            <a:r>
              <a:rPr lang="en-US" sz="2400" dirty="0" err="1">
                <a:solidFill>
                  <a:schemeClr val="accent1">
                    <a:lumMod val="50000"/>
                  </a:schemeClr>
                </a:solidFill>
              </a:rPr>
              <a:t>phục</a:t>
            </a:r>
            <a:r>
              <a:rPr lang="en-US" sz="2400" dirty="0">
                <a:solidFill>
                  <a:schemeClr val="accent1">
                    <a:lumMod val="50000"/>
                  </a:schemeClr>
                </a:solidFill>
              </a:rPr>
              <a:t> </a:t>
            </a:r>
            <a:r>
              <a:rPr lang="en-US" sz="2400" dirty="0" err="1">
                <a:solidFill>
                  <a:schemeClr val="accent1">
                    <a:lumMod val="50000"/>
                  </a:schemeClr>
                </a:solidFill>
              </a:rPr>
              <a:t>vụ</a:t>
            </a:r>
            <a:r>
              <a:rPr lang="en-US" sz="2400" dirty="0">
                <a:solidFill>
                  <a:schemeClr val="accent1">
                    <a:lumMod val="50000"/>
                  </a:schemeClr>
                </a:solidFill>
              </a:rPr>
              <a:t> </a:t>
            </a:r>
            <a:r>
              <a:rPr lang="en-US" sz="2400" dirty="0" err="1">
                <a:solidFill>
                  <a:schemeClr val="accent1">
                    <a:lumMod val="50000"/>
                  </a:schemeClr>
                </a:solidFill>
              </a:rPr>
              <a:t>công</a:t>
            </a:r>
            <a:r>
              <a:rPr lang="en-US" sz="2400" dirty="0">
                <a:solidFill>
                  <a:schemeClr val="accent1">
                    <a:lumMod val="50000"/>
                  </a:schemeClr>
                </a:solidFill>
              </a:rPr>
              <a:t> </a:t>
            </a:r>
            <a:r>
              <a:rPr lang="en-US" sz="2400" dirty="0" err="1">
                <a:solidFill>
                  <a:schemeClr val="accent1">
                    <a:lumMod val="50000"/>
                  </a:schemeClr>
                </a:solidFill>
              </a:rPr>
              <a:t>tác</a:t>
            </a:r>
            <a:r>
              <a:rPr lang="en-US" sz="2400" dirty="0">
                <a:solidFill>
                  <a:schemeClr val="accent1">
                    <a:lumMod val="50000"/>
                  </a:schemeClr>
                </a:solidFill>
              </a:rPr>
              <a:t> </a:t>
            </a:r>
            <a:r>
              <a:rPr lang="en-US" sz="2400" dirty="0" err="1">
                <a:solidFill>
                  <a:schemeClr val="accent1">
                    <a:lumMod val="50000"/>
                  </a:schemeClr>
                </a:solidFill>
              </a:rPr>
              <a:t>đánh</a:t>
            </a:r>
            <a:r>
              <a:rPr lang="en-US" sz="2400" dirty="0">
                <a:solidFill>
                  <a:schemeClr val="accent1">
                    <a:lumMod val="50000"/>
                  </a:schemeClr>
                </a:solidFill>
              </a:rPr>
              <a:t> </a:t>
            </a:r>
            <a:r>
              <a:rPr lang="en-US" sz="2400" dirty="0" err="1">
                <a:solidFill>
                  <a:schemeClr val="accent1">
                    <a:lumMod val="50000"/>
                  </a:schemeClr>
                </a:solidFill>
              </a:rPr>
              <a:t>giá</a:t>
            </a:r>
            <a:r>
              <a:rPr lang="en-US" sz="2400" dirty="0">
                <a:solidFill>
                  <a:schemeClr val="accent1">
                    <a:lumMod val="50000"/>
                  </a:schemeClr>
                </a:solidFill>
              </a:rPr>
              <a:t> </a:t>
            </a:r>
            <a:r>
              <a:rPr lang="en-US" sz="2400" dirty="0" err="1">
                <a:solidFill>
                  <a:schemeClr val="accent1">
                    <a:lumMod val="50000"/>
                  </a:schemeClr>
                </a:solidFill>
              </a:rPr>
              <a:t>hiệu</a:t>
            </a:r>
            <a:r>
              <a:rPr lang="en-US" sz="2400" dirty="0">
                <a:solidFill>
                  <a:schemeClr val="accent1">
                    <a:lumMod val="50000"/>
                  </a:schemeClr>
                </a:solidFill>
              </a:rPr>
              <a:t> </a:t>
            </a:r>
            <a:r>
              <a:rPr lang="en-US" sz="2400" dirty="0" err="1">
                <a:solidFill>
                  <a:schemeClr val="accent1">
                    <a:lumMod val="50000"/>
                  </a:schemeClr>
                </a:solidFill>
              </a:rPr>
              <a:t>quả</a:t>
            </a:r>
            <a:r>
              <a:rPr lang="en-US" sz="2400" dirty="0">
                <a:solidFill>
                  <a:schemeClr val="accent1">
                    <a:lumMod val="50000"/>
                  </a:schemeClr>
                </a:solidFill>
              </a:rPr>
              <a:t> </a:t>
            </a:r>
            <a:r>
              <a:rPr lang="en-US" sz="2400" dirty="0" err="1">
                <a:solidFill>
                  <a:schemeClr val="accent1">
                    <a:lumMod val="50000"/>
                  </a:schemeClr>
                </a:solidFill>
              </a:rPr>
              <a:t>hoạt</a:t>
            </a:r>
            <a:r>
              <a:rPr lang="en-US" sz="2400" dirty="0">
                <a:solidFill>
                  <a:schemeClr val="accent1">
                    <a:lumMod val="50000"/>
                  </a:schemeClr>
                </a:solidFill>
              </a:rPr>
              <a:t> </a:t>
            </a:r>
            <a:r>
              <a:rPr lang="en-US" sz="2400" dirty="0" err="1">
                <a:solidFill>
                  <a:schemeClr val="accent1">
                    <a:lumMod val="50000"/>
                  </a:schemeClr>
                </a:solidFill>
              </a:rPr>
              <a:t>động</a:t>
            </a:r>
            <a:r>
              <a:rPr lang="en-US" sz="2400" dirty="0">
                <a:solidFill>
                  <a:schemeClr val="accent1">
                    <a:lumMod val="50000"/>
                  </a:schemeClr>
                </a:solidFill>
              </a:rPr>
              <a:t> </a:t>
            </a:r>
            <a:r>
              <a:rPr lang="en-US" sz="2400" dirty="0" err="1">
                <a:solidFill>
                  <a:schemeClr val="accent1">
                    <a:lumMod val="50000"/>
                  </a:schemeClr>
                </a:solidFill>
              </a:rPr>
              <a:t>hợp</a:t>
            </a:r>
            <a:r>
              <a:rPr lang="en-US" sz="2400" dirty="0">
                <a:solidFill>
                  <a:schemeClr val="accent1">
                    <a:lumMod val="50000"/>
                  </a:schemeClr>
                </a:solidFill>
              </a:rPr>
              <a:t> </a:t>
            </a:r>
            <a:r>
              <a:rPr lang="en-US" sz="2400" dirty="0" err="1">
                <a:solidFill>
                  <a:schemeClr val="accent1">
                    <a:lumMod val="50000"/>
                  </a:schemeClr>
                </a:solidFill>
              </a:rPr>
              <a:t>tác</a:t>
            </a:r>
            <a:r>
              <a:rPr lang="en-US" sz="2400" dirty="0">
                <a:solidFill>
                  <a:schemeClr val="accent1">
                    <a:lumMod val="50000"/>
                  </a:schemeClr>
                </a:solidFill>
              </a:rPr>
              <a:t> PPP: </a:t>
            </a:r>
            <a:r>
              <a:rPr lang="en-US" sz="2400" dirty="0" err="1">
                <a:solidFill>
                  <a:schemeClr val="accent1">
                    <a:lumMod val="50000"/>
                  </a:schemeClr>
                </a:solidFill>
              </a:rPr>
              <a:t>đầu</a:t>
            </a:r>
            <a:r>
              <a:rPr lang="en-US" sz="2400" dirty="0">
                <a:solidFill>
                  <a:schemeClr val="accent1">
                    <a:lumMod val="50000"/>
                  </a:schemeClr>
                </a:solidFill>
              </a:rPr>
              <a:t> </a:t>
            </a:r>
            <a:r>
              <a:rPr lang="en-US" sz="2400" dirty="0" err="1">
                <a:solidFill>
                  <a:schemeClr val="accent1">
                    <a:lumMod val="50000"/>
                  </a:schemeClr>
                </a:solidFill>
              </a:rPr>
              <a:t>tư</a:t>
            </a:r>
            <a:r>
              <a:rPr lang="en-US" sz="2400" dirty="0">
                <a:solidFill>
                  <a:schemeClr val="accent1">
                    <a:lumMod val="50000"/>
                  </a:schemeClr>
                </a:solidFill>
              </a:rPr>
              <a:t> </a:t>
            </a:r>
            <a:r>
              <a:rPr lang="en-US" sz="2400" dirty="0" err="1">
                <a:solidFill>
                  <a:schemeClr val="accent1">
                    <a:lumMod val="50000"/>
                  </a:schemeClr>
                </a:solidFill>
              </a:rPr>
              <a:t>công</a:t>
            </a:r>
            <a:r>
              <a:rPr lang="en-US" sz="2400" dirty="0">
                <a:solidFill>
                  <a:schemeClr val="accent1">
                    <a:lumMod val="50000"/>
                  </a:schemeClr>
                </a:solidFill>
              </a:rPr>
              <a:t>, </a:t>
            </a:r>
            <a:r>
              <a:rPr lang="en-US" sz="2400" dirty="0" err="1">
                <a:solidFill>
                  <a:schemeClr val="accent1">
                    <a:lumMod val="50000"/>
                  </a:schemeClr>
                </a:solidFill>
              </a:rPr>
              <a:t>dịch</a:t>
            </a:r>
            <a:r>
              <a:rPr lang="en-US" sz="2400" dirty="0">
                <a:solidFill>
                  <a:schemeClr val="accent1">
                    <a:lumMod val="50000"/>
                  </a:schemeClr>
                </a:solidFill>
              </a:rPr>
              <a:t> </a:t>
            </a:r>
            <a:r>
              <a:rPr lang="en-US" sz="2400" dirty="0" err="1">
                <a:solidFill>
                  <a:schemeClr val="accent1">
                    <a:lumMod val="50000"/>
                  </a:schemeClr>
                </a:solidFill>
              </a:rPr>
              <a:t>vụ</a:t>
            </a:r>
            <a:r>
              <a:rPr lang="en-US" sz="2400" dirty="0">
                <a:solidFill>
                  <a:schemeClr val="accent1">
                    <a:lumMod val="50000"/>
                  </a:schemeClr>
                </a:solidFill>
              </a:rPr>
              <a:t> </a:t>
            </a:r>
            <a:r>
              <a:rPr lang="en-US" sz="2400" dirty="0" err="1">
                <a:solidFill>
                  <a:schemeClr val="accent1">
                    <a:lumMod val="50000"/>
                  </a:schemeClr>
                </a:solidFill>
              </a:rPr>
              <a:t>công</a:t>
            </a:r>
            <a:r>
              <a:rPr lang="en-US" sz="2400" dirty="0">
                <a:solidFill>
                  <a:schemeClr val="accent1">
                    <a:lumMod val="50000"/>
                  </a:schemeClr>
                </a:solidFill>
              </a:rPr>
              <a:t>, </a:t>
            </a:r>
            <a:r>
              <a:rPr lang="en-US" sz="2400" dirty="0" err="1">
                <a:solidFill>
                  <a:schemeClr val="accent1">
                    <a:lumMod val="50000"/>
                  </a:schemeClr>
                </a:solidFill>
              </a:rPr>
              <a:t>môi</a:t>
            </a:r>
            <a:r>
              <a:rPr lang="en-US" sz="2400" dirty="0">
                <a:solidFill>
                  <a:schemeClr val="accent1">
                    <a:lumMod val="50000"/>
                  </a:schemeClr>
                </a:solidFill>
              </a:rPr>
              <a:t> </a:t>
            </a:r>
            <a:r>
              <a:rPr lang="en-US" sz="2400" dirty="0" err="1">
                <a:solidFill>
                  <a:schemeClr val="accent1">
                    <a:lumMod val="50000"/>
                  </a:schemeClr>
                </a:solidFill>
              </a:rPr>
              <a:t>trường</a:t>
            </a:r>
            <a:r>
              <a:rPr lang="en-US" sz="2400" dirty="0">
                <a:solidFill>
                  <a:schemeClr val="accent1">
                    <a:lumMod val="50000"/>
                  </a:schemeClr>
                </a:solidFill>
              </a:rPr>
              <a:t> </a:t>
            </a:r>
            <a:r>
              <a:rPr lang="en-US" sz="2400" dirty="0" err="1">
                <a:solidFill>
                  <a:schemeClr val="accent1">
                    <a:lumMod val="50000"/>
                  </a:schemeClr>
                </a:solidFill>
              </a:rPr>
              <a:t>đầu</a:t>
            </a:r>
            <a:r>
              <a:rPr lang="en-US" sz="2400" dirty="0">
                <a:solidFill>
                  <a:schemeClr val="accent1">
                    <a:lumMod val="50000"/>
                  </a:schemeClr>
                </a:solidFill>
              </a:rPr>
              <a:t> </a:t>
            </a:r>
            <a:r>
              <a:rPr lang="en-US" sz="2400" dirty="0" err="1">
                <a:solidFill>
                  <a:schemeClr val="accent1">
                    <a:lumMod val="50000"/>
                  </a:schemeClr>
                </a:solidFill>
              </a:rPr>
              <a:t>tư</a:t>
            </a:r>
            <a:r>
              <a:rPr lang="en-US" sz="2400" dirty="0">
                <a:solidFill>
                  <a:schemeClr val="accent1">
                    <a:lumMod val="50000"/>
                  </a:schemeClr>
                </a:solidFill>
              </a:rPr>
              <a:t>, </a:t>
            </a:r>
            <a:r>
              <a:rPr lang="en-US" sz="2400" dirty="0" err="1">
                <a:solidFill>
                  <a:schemeClr val="accent1">
                    <a:lumMod val="50000"/>
                  </a:schemeClr>
                </a:solidFill>
              </a:rPr>
              <a:t>môi</a:t>
            </a:r>
            <a:r>
              <a:rPr lang="en-US" sz="2400" dirty="0">
                <a:solidFill>
                  <a:schemeClr val="accent1">
                    <a:lumMod val="50000"/>
                  </a:schemeClr>
                </a:solidFill>
              </a:rPr>
              <a:t> </a:t>
            </a:r>
            <a:r>
              <a:rPr lang="en-US" sz="2400" dirty="0" err="1">
                <a:solidFill>
                  <a:schemeClr val="accent1">
                    <a:lumMod val="50000"/>
                  </a:schemeClr>
                </a:solidFill>
              </a:rPr>
              <a:t>trường</a:t>
            </a:r>
            <a:r>
              <a:rPr lang="en-US" sz="2400" dirty="0">
                <a:solidFill>
                  <a:schemeClr val="accent1">
                    <a:lumMod val="50000"/>
                  </a:schemeClr>
                </a:solidFill>
              </a:rPr>
              <a:t> </a:t>
            </a:r>
            <a:r>
              <a:rPr lang="en-US" sz="2400" dirty="0" err="1">
                <a:solidFill>
                  <a:schemeClr val="accent1">
                    <a:lumMod val="50000"/>
                  </a:schemeClr>
                </a:solidFill>
              </a:rPr>
              <a:t>kinh</a:t>
            </a:r>
            <a:r>
              <a:rPr lang="en-US" sz="2400" dirty="0">
                <a:solidFill>
                  <a:schemeClr val="accent1">
                    <a:lumMod val="50000"/>
                  </a:schemeClr>
                </a:solidFill>
              </a:rPr>
              <a:t> </a:t>
            </a:r>
            <a:r>
              <a:rPr lang="en-US" sz="2400" dirty="0" err="1">
                <a:solidFill>
                  <a:schemeClr val="accent1">
                    <a:lumMod val="50000"/>
                  </a:schemeClr>
                </a:solidFill>
              </a:rPr>
              <a:t>doanh</a:t>
            </a:r>
            <a:r>
              <a:rPr lang="en-US" sz="2400" dirty="0">
                <a:solidFill>
                  <a:schemeClr val="accent1">
                    <a:lumMod val="50000"/>
                  </a:schemeClr>
                </a:solidFill>
              </a:rPr>
              <a:t>, </a:t>
            </a:r>
            <a:r>
              <a:rPr lang="en-US" sz="2400" dirty="0" err="1">
                <a:solidFill>
                  <a:schemeClr val="accent1">
                    <a:lumMod val="50000"/>
                  </a:schemeClr>
                </a:solidFill>
              </a:rPr>
              <a:t>hiệu</a:t>
            </a:r>
            <a:r>
              <a:rPr lang="en-US" sz="2400" dirty="0">
                <a:solidFill>
                  <a:schemeClr val="accent1">
                    <a:lumMod val="50000"/>
                  </a:schemeClr>
                </a:solidFill>
              </a:rPr>
              <a:t> </a:t>
            </a:r>
            <a:r>
              <a:rPr lang="en-US" sz="2400" dirty="0" err="1">
                <a:solidFill>
                  <a:schemeClr val="accent1">
                    <a:lumMod val="50000"/>
                  </a:schemeClr>
                </a:solidFill>
              </a:rPr>
              <a:t>quả</a:t>
            </a:r>
            <a:r>
              <a:rPr lang="en-US" sz="2400" dirty="0">
                <a:solidFill>
                  <a:schemeClr val="accent1">
                    <a:lumMod val="50000"/>
                  </a:schemeClr>
                </a:solidFill>
              </a:rPr>
              <a:t> KT-XH </a:t>
            </a:r>
            <a:r>
              <a:rPr lang="en-US" sz="2400" dirty="0" err="1">
                <a:solidFill>
                  <a:schemeClr val="accent1">
                    <a:lumMod val="50000"/>
                  </a:schemeClr>
                </a:solidFill>
              </a:rPr>
              <a:t>từ</a:t>
            </a:r>
            <a:r>
              <a:rPr lang="en-US" sz="2400" dirty="0">
                <a:solidFill>
                  <a:schemeClr val="accent1">
                    <a:lumMod val="50000"/>
                  </a:schemeClr>
                </a:solidFill>
              </a:rPr>
              <a:t> </a:t>
            </a:r>
            <a:r>
              <a:rPr lang="en-US" sz="2400" dirty="0" err="1">
                <a:solidFill>
                  <a:schemeClr val="accent1">
                    <a:lumMod val="50000"/>
                  </a:schemeClr>
                </a:solidFill>
              </a:rPr>
              <a:t>các</a:t>
            </a:r>
            <a:r>
              <a:rPr lang="en-US" sz="2400" dirty="0">
                <a:solidFill>
                  <a:schemeClr val="accent1">
                    <a:lumMod val="50000"/>
                  </a:schemeClr>
                </a:solidFill>
              </a:rPr>
              <a:t> </a:t>
            </a:r>
            <a:r>
              <a:rPr lang="en-US" sz="2400" dirty="0" err="1">
                <a:solidFill>
                  <a:schemeClr val="accent1">
                    <a:lumMod val="50000"/>
                  </a:schemeClr>
                </a:solidFill>
              </a:rPr>
              <a:t>hoạt</a:t>
            </a:r>
            <a:r>
              <a:rPr lang="en-US" sz="2400" dirty="0">
                <a:solidFill>
                  <a:schemeClr val="accent1">
                    <a:lumMod val="50000"/>
                  </a:schemeClr>
                </a:solidFill>
              </a:rPr>
              <a:t> </a:t>
            </a:r>
            <a:r>
              <a:rPr lang="en-US" sz="2400" dirty="0" err="1">
                <a:solidFill>
                  <a:schemeClr val="accent1">
                    <a:lumMod val="50000"/>
                  </a:schemeClr>
                </a:solidFill>
              </a:rPr>
              <a:t>động</a:t>
            </a:r>
            <a:r>
              <a:rPr lang="en-US" sz="2400" dirty="0">
                <a:solidFill>
                  <a:schemeClr val="accent1">
                    <a:lumMod val="50000"/>
                  </a:schemeClr>
                </a:solidFill>
              </a:rPr>
              <a:t> </a:t>
            </a:r>
            <a:r>
              <a:rPr lang="en-US" sz="2400" dirty="0" err="1">
                <a:solidFill>
                  <a:schemeClr val="accent1">
                    <a:lumMod val="50000"/>
                  </a:schemeClr>
                </a:solidFill>
              </a:rPr>
              <a:t>của</a:t>
            </a:r>
            <a:r>
              <a:rPr lang="en-US" sz="2400" dirty="0">
                <a:solidFill>
                  <a:schemeClr val="accent1">
                    <a:lumMod val="50000"/>
                  </a:schemeClr>
                </a:solidFill>
              </a:rPr>
              <a:t> DN</a:t>
            </a:r>
          </a:p>
        </p:txBody>
      </p:sp>
      <p:sp>
        <p:nvSpPr>
          <p:cNvPr id="5" name="Content Placeholder 4"/>
          <p:cNvSpPr>
            <a:spLocks noGrp="1"/>
          </p:cNvSpPr>
          <p:nvPr>
            <p:ph idx="1"/>
          </p:nvPr>
        </p:nvSpPr>
        <p:spPr/>
        <p:txBody>
          <a:bodyPr/>
          <a:lstStyle/>
          <a:p>
            <a:pPr marL="0" indent="0">
              <a:buNone/>
            </a:pPr>
            <a:endParaRPr lang="en-US" smtClean="0"/>
          </a:p>
          <a:p>
            <a:pPr marL="0" indent="0">
              <a:buNone/>
            </a:pPr>
            <a:endParaRPr lang="en-US"/>
          </a:p>
        </p:txBody>
      </p:sp>
    </p:spTree>
    <p:extLst>
      <p:ext uri="{BB962C8B-B14F-4D97-AF65-F5344CB8AC3E}">
        <p14:creationId xmlns:p14="http://schemas.microsoft.com/office/powerpoint/2010/main" val="2566179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solidFill>
                  <a:srgbClr val="0070C0"/>
                </a:solidFill>
                <a:latin typeface="Times New Roman" pitchFamily="18" charset="0"/>
                <a:cs typeface="Times New Roman" pitchFamily="18" charset="0"/>
              </a:rPr>
              <a:t>Nội dung trình bày</a:t>
            </a:r>
            <a:endParaRPr lang="en-US">
              <a:solidFill>
                <a:srgbClr val="0070C0"/>
              </a:solidFill>
            </a:endParaRPr>
          </a:p>
        </p:txBody>
      </p:sp>
      <p:sp>
        <p:nvSpPr>
          <p:cNvPr id="3" name="Content Placeholder 2"/>
          <p:cNvSpPr>
            <a:spLocks noGrp="1"/>
          </p:cNvSpPr>
          <p:nvPr>
            <p:ph idx="1"/>
          </p:nvPr>
        </p:nvSpPr>
        <p:spPr/>
        <p:txBody>
          <a:bodyPr/>
          <a:lstStyle/>
          <a:p>
            <a:pPr>
              <a:spcBef>
                <a:spcPts val="0"/>
              </a:spcBef>
              <a:spcAft>
                <a:spcPts val="1200"/>
              </a:spcAft>
              <a:buFontTx/>
              <a:buAutoNum type="arabicPeriod"/>
              <a:defRPr/>
            </a:pPr>
            <a:r>
              <a:rPr lang="en-US" smtClean="0">
                <a:latin typeface="Times New Roman" pitchFamily="18" charset="0"/>
                <a:cs typeface="Times New Roman" pitchFamily="18" charset="0"/>
              </a:rPr>
              <a:t>Các Nhóm công tác PPP </a:t>
            </a:r>
            <a:r>
              <a:rPr lang="en-US">
                <a:latin typeface="Times New Roman" pitchFamily="18" charset="0"/>
                <a:cs typeface="Times New Roman" pitchFamily="18" charset="0"/>
              </a:rPr>
              <a:t>nông nghiệp giai đoạn 2010-2015</a:t>
            </a:r>
          </a:p>
          <a:p>
            <a:pPr>
              <a:spcBef>
                <a:spcPts val="0"/>
              </a:spcBef>
              <a:spcAft>
                <a:spcPts val="1200"/>
              </a:spcAft>
              <a:buFontTx/>
              <a:buAutoNum type="arabicPeriod"/>
              <a:defRPr/>
            </a:pPr>
            <a:r>
              <a:rPr lang="en-US">
                <a:latin typeface="Times New Roman" pitchFamily="18" charset="0"/>
                <a:cs typeface="Times New Roman" pitchFamily="18" charset="0"/>
              </a:rPr>
              <a:t>Cập nhật hoạt động </a:t>
            </a:r>
            <a:endParaRPr lang="en-US" smtClean="0">
              <a:latin typeface="Times New Roman" pitchFamily="18" charset="0"/>
              <a:cs typeface="Times New Roman" pitchFamily="18" charset="0"/>
            </a:endParaRPr>
          </a:p>
          <a:p>
            <a:pPr>
              <a:spcBef>
                <a:spcPts val="0"/>
              </a:spcBef>
              <a:spcAft>
                <a:spcPts val="1200"/>
              </a:spcAft>
              <a:buFontTx/>
              <a:buAutoNum type="arabicPeriod"/>
              <a:defRPr/>
            </a:pPr>
            <a:r>
              <a:rPr lang="en-US" smtClean="0">
                <a:latin typeface="Times New Roman" pitchFamily="18" charset="0"/>
                <a:cs typeface="Times New Roman" pitchFamily="18" charset="0"/>
              </a:rPr>
              <a:t>Định hướng hoạt động của PSAV</a:t>
            </a:r>
            <a:endParaRPr lang="en-US">
              <a:latin typeface="Times New Roman" pitchFamily="18" charset="0"/>
              <a:cs typeface="Times New Roman" pitchFamily="18" charset="0"/>
            </a:endParaRPr>
          </a:p>
          <a:p>
            <a:endParaRPr lang="en-US"/>
          </a:p>
        </p:txBody>
      </p:sp>
    </p:spTree>
    <p:extLst>
      <p:ext uri="{BB962C8B-B14F-4D97-AF65-F5344CB8AC3E}">
        <p14:creationId xmlns:p14="http://schemas.microsoft.com/office/powerpoint/2010/main" val="23303293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sz="half" idx="1"/>
          </p:nvPr>
        </p:nvSpPr>
        <p:spPr>
          <a:xfrm>
            <a:off x="457200" y="1219200"/>
            <a:ext cx="4038600" cy="4906963"/>
          </a:xfrm>
        </p:spPr>
        <p:txBody>
          <a:bodyPr/>
          <a:lstStyle/>
          <a:p>
            <a:pPr marL="0" indent="0">
              <a:buNone/>
            </a:pPr>
            <a:r>
              <a:rPr lang="en-US" b="1" i="1" smtClean="0"/>
              <a:t>Cảm ơn Quý vị!</a:t>
            </a:r>
          </a:p>
          <a:p>
            <a:pPr marL="0" indent="0">
              <a:buNone/>
            </a:pPr>
            <a:endParaRPr lang="en-US"/>
          </a:p>
        </p:txBody>
      </p:sp>
      <p:pic>
        <p:nvPicPr>
          <p:cNvPr id="7" name="Content Placeholder 6"/>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325069" y="1683757"/>
            <a:ext cx="4818931" cy="5174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75206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049962"/>
          </a:xfrm>
        </p:spPr>
        <p:txBody>
          <a:bodyPr>
            <a:normAutofit/>
          </a:bodyPr>
          <a:lstStyle/>
          <a:p>
            <a:r>
              <a:rPr lang="en-US" b="1" smtClean="0">
                <a:solidFill>
                  <a:srgbClr val="0070C0"/>
                </a:solidFill>
                <a:latin typeface="Times New Roman" pitchFamily="18" charset="0"/>
                <a:cs typeface="Times New Roman" pitchFamily="18" charset="0"/>
              </a:rPr>
              <a:t>1. Các Nhóm công tác PPP nông nghiệp giai đoạn 2010 - 2015</a:t>
            </a:r>
            <a:br>
              <a:rPr lang="en-US" b="1" smtClean="0">
                <a:solidFill>
                  <a:srgbClr val="0070C0"/>
                </a:solidFill>
                <a:latin typeface="Times New Roman" pitchFamily="18" charset="0"/>
                <a:cs typeface="Times New Roman" pitchFamily="18" charset="0"/>
              </a:rPr>
            </a:br>
            <a:endParaRPr lang="en-US"/>
          </a:p>
        </p:txBody>
      </p:sp>
    </p:spTree>
    <p:extLst>
      <p:ext uri="{BB962C8B-B14F-4D97-AF65-F5344CB8AC3E}">
        <p14:creationId xmlns:p14="http://schemas.microsoft.com/office/powerpoint/2010/main" val="1470746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Oval 43"/>
          <p:cNvSpPr/>
          <p:nvPr/>
        </p:nvSpPr>
        <p:spPr>
          <a:xfrm>
            <a:off x="1494235" y="1125540"/>
            <a:ext cx="2375297" cy="4319587"/>
          </a:xfrm>
          <a:prstGeom prst="ellipse">
            <a:avLst/>
          </a:prstGeom>
          <a:ln w="38100" cmpd="sng">
            <a:solidFill>
              <a:srgbClr val="8772C4"/>
            </a:solidFill>
            <a:prstDash val="sysDash"/>
          </a:ln>
        </p:spPr>
        <p:style>
          <a:lnRef idx="2">
            <a:schemeClr val="accent2"/>
          </a:lnRef>
          <a:fillRef idx="1">
            <a:schemeClr val="lt1"/>
          </a:fillRef>
          <a:effectRef idx="0">
            <a:schemeClr val="accent2"/>
          </a:effectRef>
          <a:fontRef idx="minor">
            <a:schemeClr val="dk1"/>
          </a:fontRef>
        </p:style>
        <p:txBody>
          <a:bodyPr anchor="ctr"/>
          <a:lstStyle/>
          <a:p>
            <a:pPr algn="ctr" eaLnBrk="1" hangingPunct="1">
              <a:defRPr/>
            </a:pPr>
            <a:endParaRPr lang="en-US" sz="1600"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304800" y="304801"/>
            <a:ext cx="8000999" cy="533400"/>
          </a:xfrm>
        </p:spPr>
        <p:txBody>
          <a:bodyPr/>
          <a:lstStyle/>
          <a:p>
            <a:pPr algn="l">
              <a:defRPr/>
            </a:pPr>
            <a:r>
              <a:rPr lang="en-US" sz="2800" b="1" smtClean="0">
                <a:solidFill>
                  <a:srgbClr val="0070C0"/>
                </a:solidFill>
              </a:rPr>
              <a:t>Mạng lưới các FTAs Việt Nam tham gia</a:t>
            </a:r>
            <a:r>
              <a:rPr lang="en-US" sz="1400" smtClean="0">
                <a:solidFill>
                  <a:srgbClr val="0070C0"/>
                </a:solidFill>
                <a:latin typeface="Times New Roman" panose="02020603050405020304" pitchFamily="18" charset="0"/>
                <a:cs typeface="Times New Roman" panose="02020603050405020304" pitchFamily="18" charset="0"/>
              </a:rPr>
              <a:t> </a:t>
            </a:r>
            <a:endParaRPr lang="vi-VN" sz="1400" b="1" dirty="0">
              <a:solidFill>
                <a:srgbClr val="0070C0"/>
              </a:solidFill>
              <a:latin typeface="Times New Roman" panose="02020603050405020304" pitchFamily="18" charset="0"/>
              <a:cs typeface="Times New Roman" panose="02020603050405020304" pitchFamily="18" charset="0"/>
            </a:endParaRPr>
          </a:p>
        </p:txBody>
      </p:sp>
      <p:sp>
        <p:nvSpPr>
          <p:cNvPr id="28677" name="Rectangle 3"/>
          <p:cNvSpPr>
            <a:spLocks noChangeArrowheads="1"/>
          </p:cNvSpPr>
          <p:nvPr/>
        </p:nvSpPr>
        <p:spPr bwMode="auto">
          <a:xfrm>
            <a:off x="4139804" y="2781300"/>
            <a:ext cx="1026319" cy="863600"/>
          </a:xfrm>
          <a:prstGeom prst="rect">
            <a:avLst/>
          </a:prstGeom>
          <a:solidFill>
            <a:srgbClr val="00A1DE"/>
          </a:solidFill>
          <a:ln w="12700" algn="ctr">
            <a:solidFill>
              <a:schemeClr val="bg1"/>
            </a:solidFill>
            <a:miter lim="800000"/>
            <a:headEnd/>
            <a:tailEnd/>
          </a:ln>
        </p:spPr>
        <p:txBody>
          <a:bodyPr lIns="36000" tIns="36000" rIns="36000" bIns="36000" anchor="ctr"/>
          <a:lstStyle>
            <a:lvl1pPr marL="12700" indent="-127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110000"/>
              </a:lnSpc>
            </a:pPr>
            <a:r>
              <a:rPr lang="en-US" altLang="en-US" sz="1400" b="1">
                <a:solidFill>
                  <a:schemeClr val="bg1"/>
                </a:solidFill>
                <a:latin typeface="Times New Roman" panose="02020603050405020304" pitchFamily="18" charset="0"/>
                <a:ea typeface="MS PGothic" panose="020B0600070205080204" pitchFamily="34" charset="-128"/>
                <a:cs typeface="Times New Roman" panose="02020603050405020304" pitchFamily="18" charset="0"/>
              </a:rPr>
              <a:t>Việt Nam</a:t>
            </a:r>
          </a:p>
        </p:txBody>
      </p:sp>
      <p:sp>
        <p:nvSpPr>
          <p:cNvPr id="28678" name="Rectangle 6"/>
          <p:cNvSpPr>
            <a:spLocks noChangeArrowheads="1"/>
          </p:cNvSpPr>
          <p:nvPr/>
        </p:nvSpPr>
        <p:spPr bwMode="auto">
          <a:xfrm>
            <a:off x="1980011" y="1557340"/>
            <a:ext cx="1350169" cy="600075"/>
          </a:xfrm>
          <a:prstGeom prst="rect">
            <a:avLst/>
          </a:prstGeom>
          <a:solidFill>
            <a:srgbClr val="00B050"/>
          </a:solidFill>
          <a:ln w="12700" algn="ctr">
            <a:solidFill>
              <a:srgbClr val="8772C4"/>
            </a:solidFill>
            <a:miter lim="800000"/>
            <a:headEnd/>
            <a:tailEnd/>
          </a:ln>
        </p:spPr>
        <p:txBody>
          <a:bodyPr lIns="36000" tIns="36000" rIns="36000" bIns="36000" anchor="ctr"/>
          <a:lstStyle>
            <a:lvl1pPr marL="12700" indent="-127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110000"/>
              </a:lnSpc>
            </a:pPr>
            <a:r>
              <a:rPr lang="en-US" altLang="en-US" sz="1400" dirty="0">
                <a:solidFill>
                  <a:schemeClr val="bg1"/>
                </a:solidFill>
                <a:latin typeface="Times New Roman" panose="02020603050405020304" pitchFamily="18" charset="0"/>
                <a:ea typeface="MS PGothic" panose="020B0600070205080204" pitchFamily="34" charset="-128"/>
                <a:cs typeface="Times New Roman" panose="02020603050405020304" pitchFamily="18" charset="0"/>
              </a:rPr>
              <a:t>ATIGA</a:t>
            </a:r>
          </a:p>
        </p:txBody>
      </p:sp>
      <p:sp>
        <p:nvSpPr>
          <p:cNvPr id="77" name="Rectangle 6"/>
          <p:cNvSpPr>
            <a:spLocks noChangeArrowheads="1"/>
          </p:cNvSpPr>
          <p:nvPr/>
        </p:nvSpPr>
        <p:spPr bwMode="auto">
          <a:xfrm>
            <a:off x="6084094" y="1052515"/>
            <a:ext cx="1296591" cy="720725"/>
          </a:xfrm>
          <a:prstGeom prst="rect">
            <a:avLst/>
          </a:prstGeom>
          <a:solidFill>
            <a:srgbClr val="19AA35"/>
          </a:solidFill>
          <a:ln w="28575" algn="ctr">
            <a:solidFill>
              <a:schemeClr val="bg1">
                <a:lumMod val="65000"/>
              </a:schemeClr>
            </a:solidFill>
            <a:miter lim="800000"/>
            <a:headEnd/>
            <a:tailEnd/>
          </a:ln>
        </p:spPr>
        <p:txBody>
          <a:bodyPr lIns="36000" tIns="36000" rIns="36000" bIns="36000" anchor="ctr"/>
          <a:lstStyle/>
          <a:p>
            <a:pPr marL="12700" indent="-12700" algn="ctr">
              <a:lnSpc>
                <a:spcPct val="110000"/>
              </a:lnSpc>
              <a:defRPr/>
            </a:pPr>
            <a:r>
              <a:rPr lang="en-US" sz="1400" dirty="0" err="1">
                <a:solidFill>
                  <a:schemeClr val="bg1"/>
                </a:solidFill>
                <a:latin typeface="Times New Roman" panose="02020603050405020304" pitchFamily="18" charset="0"/>
                <a:ea typeface="MS PGothic" pitchFamily="34" charset="-128"/>
                <a:cs typeface="Times New Roman" panose="02020603050405020304" pitchFamily="18" charset="0"/>
              </a:rPr>
              <a:t>Việt</a:t>
            </a:r>
            <a:r>
              <a:rPr lang="en-US" sz="1400" dirty="0">
                <a:solidFill>
                  <a:schemeClr val="bg1"/>
                </a:solidFill>
                <a:latin typeface="Times New Roman" panose="02020603050405020304" pitchFamily="18" charset="0"/>
                <a:ea typeface="MS PGothic" pitchFamily="34" charset="-128"/>
                <a:cs typeface="Times New Roman" panose="02020603050405020304" pitchFamily="18" charset="0"/>
              </a:rPr>
              <a:t> Nam - </a:t>
            </a:r>
            <a:r>
              <a:rPr lang="en-US" sz="1400" dirty="0" err="1">
                <a:solidFill>
                  <a:schemeClr val="bg1"/>
                </a:solidFill>
                <a:latin typeface="Times New Roman" panose="02020603050405020304" pitchFamily="18" charset="0"/>
                <a:ea typeface="MS PGothic" pitchFamily="34" charset="-128"/>
                <a:cs typeface="Times New Roman" panose="02020603050405020304" pitchFamily="18" charset="0"/>
              </a:rPr>
              <a:t>Nhật</a:t>
            </a:r>
            <a:r>
              <a:rPr lang="en-US" sz="1400" dirty="0">
                <a:solidFill>
                  <a:schemeClr val="bg1"/>
                </a:solidFill>
                <a:latin typeface="Times New Roman" panose="02020603050405020304" pitchFamily="18" charset="0"/>
                <a:ea typeface="MS PGothic" pitchFamily="34" charset="-128"/>
                <a:cs typeface="Times New Roman" panose="02020603050405020304" pitchFamily="18" charset="0"/>
              </a:rPr>
              <a:t> </a:t>
            </a:r>
            <a:r>
              <a:rPr lang="en-US" sz="1400" dirty="0" err="1">
                <a:solidFill>
                  <a:schemeClr val="bg1"/>
                </a:solidFill>
                <a:latin typeface="Times New Roman" panose="02020603050405020304" pitchFamily="18" charset="0"/>
                <a:ea typeface="MS PGothic" pitchFamily="34" charset="-128"/>
                <a:cs typeface="Times New Roman" panose="02020603050405020304" pitchFamily="18" charset="0"/>
              </a:rPr>
              <a:t>Bản</a:t>
            </a:r>
            <a:r>
              <a:rPr lang="en-US" sz="1400" dirty="0">
                <a:solidFill>
                  <a:schemeClr val="bg1"/>
                </a:solidFill>
                <a:latin typeface="Times New Roman" panose="02020603050405020304" pitchFamily="18" charset="0"/>
                <a:ea typeface="MS PGothic" pitchFamily="34" charset="-128"/>
                <a:cs typeface="Times New Roman" panose="02020603050405020304" pitchFamily="18" charset="0"/>
              </a:rPr>
              <a:t> </a:t>
            </a:r>
          </a:p>
        </p:txBody>
      </p:sp>
      <p:sp>
        <p:nvSpPr>
          <p:cNvPr id="28680" name="TextBox 98"/>
          <p:cNvSpPr txBox="1">
            <a:spLocks noChangeArrowheads="1"/>
          </p:cNvSpPr>
          <p:nvPr/>
        </p:nvSpPr>
        <p:spPr bwMode="auto">
          <a:xfrm>
            <a:off x="5004197" y="4005265"/>
            <a:ext cx="26860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endParaRPr lang="en-US" altLang="en-US" sz="1400">
              <a:solidFill>
                <a:schemeClr val="bg1"/>
              </a:solidFill>
              <a:latin typeface="Times New Roman" panose="02020603050405020304" pitchFamily="18" charset="0"/>
              <a:cs typeface="Times New Roman" panose="02020603050405020304" pitchFamily="18" charset="0"/>
            </a:endParaRPr>
          </a:p>
        </p:txBody>
      </p:sp>
      <p:sp>
        <p:nvSpPr>
          <p:cNvPr id="36" name="Rectangle 6"/>
          <p:cNvSpPr>
            <a:spLocks noChangeArrowheads="1"/>
          </p:cNvSpPr>
          <p:nvPr/>
        </p:nvSpPr>
        <p:spPr bwMode="auto">
          <a:xfrm>
            <a:off x="1980011" y="2133602"/>
            <a:ext cx="1350169" cy="600075"/>
          </a:xfrm>
          <a:prstGeom prst="rect">
            <a:avLst/>
          </a:prstGeom>
          <a:solidFill>
            <a:srgbClr val="00B050"/>
          </a:solidFill>
          <a:ln w="12700" algn="ctr">
            <a:solidFill>
              <a:schemeClr val="bg1">
                <a:lumMod val="50000"/>
              </a:schemeClr>
            </a:solidFill>
            <a:miter lim="800000"/>
            <a:headEnd/>
            <a:tailEnd/>
          </a:ln>
        </p:spPr>
        <p:txBody>
          <a:bodyPr lIns="36000" tIns="36000" rIns="36000" bIns="36000" anchor="ctr"/>
          <a:lstStyle/>
          <a:p>
            <a:pPr marL="12700" indent="-12700" algn="ctr">
              <a:lnSpc>
                <a:spcPct val="110000"/>
              </a:lnSpc>
              <a:defRPr/>
            </a:pPr>
            <a:r>
              <a:rPr lang="en-US" sz="1400" smtClean="0">
                <a:solidFill>
                  <a:schemeClr val="bg1"/>
                </a:solidFill>
                <a:latin typeface="Times New Roman" panose="02020603050405020304" pitchFamily="18" charset="0"/>
                <a:ea typeface="MS PGothic" pitchFamily="34" charset="-128"/>
                <a:cs typeface="Times New Roman" panose="02020603050405020304" pitchFamily="18" charset="0"/>
              </a:rPr>
              <a:t>ASEAN-China</a:t>
            </a:r>
            <a:endParaRPr lang="en-US" sz="1400">
              <a:solidFill>
                <a:schemeClr val="bg1"/>
              </a:solidFill>
              <a:latin typeface="Times New Roman" panose="02020603050405020304" pitchFamily="18" charset="0"/>
              <a:ea typeface="MS PGothic" pitchFamily="34" charset="-128"/>
              <a:cs typeface="Times New Roman" panose="02020603050405020304" pitchFamily="18" charset="0"/>
            </a:endParaRPr>
          </a:p>
        </p:txBody>
      </p:sp>
      <p:sp>
        <p:nvSpPr>
          <p:cNvPr id="39" name="Rectangle 6"/>
          <p:cNvSpPr>
            <a:spLocks noChangeArrowheads="1"/>
          </p:cNvSpPr>
          <p:nvPr/>
        </p:nvSpPr>
        <p:spPr bwMode="auto">
          <a:xfrm>
            <a:off x="1980011" y="2708277"/>
            <a:ext cx="1350169" cy="601663"/>
          </a:xfrm>
          <a:prstGeom prst="rect">
            <a:avLst/>
          </a:prstGeom>
          <a:solidFill>
            <a:srgbClr val="00B050"/>
          </a:solidFill>
          <a:ln w="12700" algn="ctr">
            <a:solidFill>
              <a:schemeClr val="bg1">
                <a:lumMod val="50000"/>
              </a:schemeClr>
            </a:solidFill>
            <a:miter lim="800000"/>
            <a:headEnd/>
            <a:tailEnd/>
          </a:ln>
        </p:spPr>
        <p:txBody>
          <a:bodyPr lIns="36000" tIns="36000" rIns="36000" bIns="36000" anchor="ctr"/>
          <a:lstStyle/>
          <a:p>
            <a:pPr marL="12700" indent="-12700" algn="ctr">
              <a:lnSpc>
                <a:spcPct val="110000"/>
              </a:lnSpc>
              <a:defRPr/>
            </a:pPr>
            <a:r>
              <a:rPr lang="en-US" sz="1400" smtClean="0">
                <a:solidFill>
                  <a:schemeClr val="bg1"/>
                </a:solidFill>
                <a:latin typeface="Times New Roman" panose="02020603050405020304" pitchFamily="18" charset="0"/>
                <a:ea typeface="MS PGothic" pitchFamily="34" charset="-128"/>
                <a:cs typeface="Times New Roman" panose="02020603050405020304" pitchFamily="18" charset="0"/>
              </a:rPr>
              <a:t>ASEAN-Korea</a:t>
            </a:r>
            <a:endParaRPr lang="en-US" sz="1400">
              <a:solidFill>
                <a:schemeClr val="bg1"/>
              </a:solidFill>
              <a:latin typeface="Times New Roman" panose="02020603050405020304" pitchFamily="18" charset="0"/>
              <a:ea typeface="MS PGothic" pitchFamily="34" charset="-128"/>
              <a:cs typeface="Times New Roman" panose="02020603050405020304" pitchFamily="18" charset="0"/>
            </a:endParaRPr>
          </a:p>
        </p:txBody>
      </p:sp>
      <p:sp>
        <p:nvSpPr>
          <p:cNvPr id="40" name="Rectangle 6"/>
          <p:cNvSpPr>
            <a:spLocks noChangeArrowheads="1"/>
          </p:cNvSpPr>
          <p:nvPr/>
        </p:nvSpPr>
        <p:spPr bwMode="auto">
          <a:xfrm>
            <a:off x="1980011" y="3284538"/>
            <a:ext cx="1350169" cy="601662"/>
          </a:xfrm>
          <a:prstGeom prst="rect">
            <a:avLst/>
          </a:prstGeom>
          <a:solidFill>
            <a:srgbClr val="00B050"/>
          </a:solidFill>
          <a:ln w="12700" algn="ctr">
            <a:solidFill>
              <a:schemeClr val="bg1">
                <a:lumMod val="50000"/>
              </a:schemeClr>
            </a:solidFill>
            <a:miter lim="800000"/>
            <a:headEnd/>
            <a:tailEnd/>
          </a:ln>
        </p:spPr>
        <p:txBody>
          <a:bodyPr lIns="36000" tIns="36000" rIns="36000" bIns="36000" anchor="ctr"/>
          <a:lstStyle/>
          <a:p>
            <a:pPr marL="12700" indent="-12700" algn="ctr">
              <a:lnSpc>
                <a:spcPct val="110000"/>
              </a:lnSpc>
              <a:defRPr/>
            </a:pPr>
            <a:r>
              <a:rPr lang="en-US" sz="1400">
                <a:solidFill>
                  <a:schemeClr val="bg1"/>
                </a:solidFill>
                <a:latin typeface="Times New Roman" panose="02020603050405020304" pitchFamily="18" charset="0"/>
                <a:ea typeface="MS PGothic" pitchFamily="34" charset="-128"/>
                <a:cs typeface="Times New Roman" panose="02020603050405020304" pitchFamily="18" charset="0"/>
              </a:rPr>
              <a:t>ASEAN - </a:t>
            </a:r>
            <a:r>
              <a:rPr lang="en-US" sz="1400" smtClean="0">
                <a:solidFill>
                  <a:schemeClr val="bg1"/>
                </a:solidFill>
                <a:latin typeface="Times New Roman" panose="02020603050405020304" pitchFamily="18" charset="0"/>
                <a:ea typeface="MS PGothic" pitchFamily="34" charset="-128"/>
                <a:cs typeface="Times New Roman" panose="02020603050405020304" pitchFamily="18" charset="0"/>
              </a:rPr>
              <a:t>India</a:t>
            </a:r>
            <a:endParaRPr lang="en-US" sz="1400">
              <a:solidFill>
                <a:schemeClr val="bg1"/>
              </a:solidFill>
              <a:latin typeface="Times New Roman" panose="02020603050405020304" pitchFamily="18" charset="0"/>
              <a:ea typeface="MS PGothic" pitchFamily="34" charset="-128"/>
              <a:cs typeface="Times New Roman" panose="02020603050405020304" pitchFamily="18" charset="0"/>
            </a:endParaRPr>
          </a:p>
        </p:txBody>
      </p:sp>
      <p:sp>
        <p:nvSpPr>
          <p:cNvPr id="41" name="Rectangle 6"/>
          <p:cNvSpPr>
            <a:spLocks noChangeArrowheads="1"/>
          </p:cNvSpPr>
          <p:nvPr/>
        </p:nvSpPr>
        <p:spPr bwMode="auto">
          <a:xfrm>
            <a:off x="1980011" y="3860802"/>
            <a:ext cx="1350169" cy="601663"/>
          </a:xfrm>
          <a:prstGeom prst="rect">
            <a:avLst/>
          </a:prstGeom>
          <a:solidFill>
            <a:srgbClr val="00B050"/>
          </a:solidFill>
          <a:ln w="12700" algn="ctr">
            <a:solidFill>
              <a:schemeClr val="bg1">
                <a:lumMod val="50000"/>
              </a:schemeClr>
            </a:solidFill>
            <a:miter lim="800000"/>
            <a:headEnd/>
            <a:tailEnd/>
          </a:ln>
        </p:spPr>
        <p:txBody>
          <a:bodyPr lIns="36000" tIns="36000" rIns="36000" bIns="36000" anchor="ctr"/>
          <a:lstStyle/>
          <a:p>
            <a:pPr marL="12700" indent="-12700" algn="ctr">
              <a:lnSpc>
                <a:spcPct val="110000"/>
              </a:lnSpc>
              <a:defRPr/>
            </a:pPr>
            <a:r>
              <a:rPr lang="en-US" sz="1400" smtClean="0">
                <a:solidFill>
                  <a:schemeClr val="bg1"/>
                </a:solidFill>
                <a:latin typeface="Times New Roman" panose="02020603050405020304" pitchFamily="18" charset="0"/>
                <a:ea typeface="ＭＳ Ｐゴシック" pitchFamily="50" charset="-128"/>
                <a:cs typeface="Times New Roman" panose="02020603050405020304" pitchFamily="18" charset="0"/>
              </a:rPr>
              <a:t>ASEAN-AANZ</a:t>
            </a:r>
            <a:endParaRPr lang="en-US" sz="1400" dirty="0">
              <a:solidFill>
                <a:schemeClr val="bg1"/>
              </a:solidFill>
              <a:latin typeface="Times New Roman" panose="02020603050405020304" pitchFamily="18" charset="0"/>
              <a:ea typeface="ＭＳ Ｐゴシック" pitchFamily="50" charset="-128"/>
              <a:cs typeface="Times New Roman" panose="02020603050405020304" pitchFamily="18" charset="0"/>
            </a:endParaRPr>
          </a:p>
        </p:txBody>
      </p:sp>
      <p:sp>
        <p:nvSpPr>
          <p:cNvPr id="42" name="Rectangle 6"/>
          <p:cNvSpPr>
            <a:spLocks noChangeArrowheads="1"/>
          </p:cNvSpPr>
          <p:nvPr/>
        </p:nvSpPr>
        <p:spPr bwMode="auto">
          <a:xfrm>
            <a:off x="1993405" y="4462464"/>
            <a:ext cx="1350169" cy="601662"/>
          </a:xfrm>
          <a:prstGeom prst="rect">
            <a:avLst/>
          </a:prstGeom>
          <a:solidFill>
            <a:srgbClr val="00B050"/>
          </a:solidFill>
          <a:ln w="12700" algn="ctr">
            <a:solidFill>
              <a:schemeClr val="bg1">
                <a:lumMod val="50000"/>
              </a:schemeClr>
            </a:solidFill>
            <a:miter lim="800000"/>
            <a:headEnd/>
            <a:tailEnd/>
          </a:ln>
        </p:spPr>
        <p:txBody>
          <a:bodyPr lIns="36000" tIns="36000" rIns="36000" bIns="36000" anchor="ctr"/>
          <a:lstStyle/>
          <a:p>
            <a:pPr marL="12700" indent="-12700" algn="ctr">
              <a:lnSpc>
                <a:spcPct val="110000"/>
              </a:lnSpc>
              <a:defRPr/>
            </a:pPr>
            <a:r>
              <a:rPr lang="en-US" sz="1400" smtClean="0">
                <a:solidFill>
                  <a:schemeClr val="bg1"/>
                </a:solidFill>
                <a:latin typeface="Times New Roman" panose="02020603050405020304" pitchFamily="18" charset="0"/>
                <a:ea typeface="MS PGothic" pitchFamily="34" charset="-128"/>
                <a:cs typeface="Times New Roman" panose="02020603050405020304" pitchFamily="18" charset="0"/>
              </a:rPr>
              <a:t>ASEAN-Japan</a:t>
            </a:r>
            <a:endParaRPr lang="en-US" sz="1400">
              <a:solidFill>
                <a:schemeClr val="bg1"/>
              </a:solidFill>
              <a:latin typeface="Times New Roman" panose="02020603050405020304" pitchFamily="18" charset="0"/>
              <a:ea typeface="MS PGothic" pitchFamily="34" charset="-128"/>
              <a:cs typeface="Times New Roman" panose="02020603050405020304" pitchFamily="18" charset="0"/>
            </a:endParaRPr>
          </a:p>
        </p:txBody>
      </p:sp>
      <p:sp>
        <p:nvSpPr>
          <p:cNvPr id="45" name="Up Arrow Callout 44"/>
          <p:cNvSpPr/>
          <p:nvPr/>
        </p:nvSpPr>
        <p:spPr>
          <a:xfrm>
            <a:off x="1925242" y="5492748"/>
            <a:ext cx="1512094" cy="620715"/>
          </a:xfrm>
          <a:prstGeom prst="upArrowCallout">
            <a:avLst>
              <a:gd name="adj1" fmla="val 32559"/>
              <a:gd name="adj2" fmla="val 25000"/>
              <a:gd name="adj3" fmla="val 25000"/>
              <a:gd name="adj4" fmla="val 64977"/>
            </a:avLst>
          </a:prstGeom>
          <a:solidFill>
            <a:srgbClr val="8772C4"/>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400" b="1" dirty="0">
                <a:latin typeface="Times New Roman" panose="02020603050405020304" pitchFamily="18" charset="0"/>
                <a:cs typeface="Times New Roman" panose="02020603050405020304" pitchFamily="18" charset="0"/>
              </a:rPr>
              <a:t>RCEP</a:t>
            </a:r>
          </a:p>
        </p:txBody>
      </p:sp>
      <p:sp>
        <p:nvSpPr>
          <p:cNvPr id="46" name="Right Arrow 45"/>
          <p:cNvSpPr/>
          <p:nvPr/>
        </p:nvSpPr>
        <p:spPr>
          <a:xfrm flipV="1">
            <a:off x="3869533" y="3213100"/>
            <a:ext cx="270272" cy="215900"/>
          </a:xfrm>
          <a:prstGeom prst="rightArrow">
            <a:avLst/>
          </a:prstGeom>
        </p:spPr>
        <p:style>
          <a:lnRef idx="1">
            <a:schemeClr val="accent4"/>
          </a:lnRef>
          <a:fillRef idx="3">
            <a:schemeClr val="accent4"/>
          </a:fillRef>
          <a:effectRef idx="2">
            <a:schemeClr val="accent4"/>
          </a:effectRef>
          <a:fontRef idx="minor">
            <a:schemeClr val="lt1"/>
          </a:fontRef>
        </p:style>
        <p:txBody>
          <a:bodyPr anchor="ctr"/>
          <a:lstStyle/>
          <a:p>
            <a:pPr algn="ctr" eaLnBrk="1" hangingPunct="1">
              <a:defRPr/>
            </a:pPr>
            <a:endParaRPr lang="en-US" sz="1400">
              <a:latin typeface="Times New Roman" panose="02020603050405020304" pitchFamily="18" charset="0"/>
              <a:cs typeface="Times New Roman" panose="02020603050405020304" pitchFamily="18" charset="0"/>
            </a:endParaRPr>
          </a:p>
        </p:txBody>
      </p:sp>
      <p:sp>
        <p:nvSpPr>
          <p:cNvPr id="47" name="Left Arrow 46"/>
          <p:cNvSpPr/>
          <p:nvPr/>
        </p:nvSpPr>
        <p:spPr>
          <a:xfrm>
            <a:off x="3869533" y="2924175"/>
            <a:ext cx="270272" cy="261938"/>
          </a:xfrm>
          <a:prstGeom prst="leftArrow">
            <a:avLst/>
          </a:prstGeom>
        </p:spPr>
        <p:style>
          <a:lnRef idx="1">
            <a:schemeClr val="accent4"/>
          </a:lnRef>
          <a:fillRef idx="3">
            <a:schemeClr val="accent4"/>
          </a:fillRef>
          <a:effectRef idx="2">
            <a:schemeClr val="accent4"/>
          </a:effectRef>
          <a:fontRef idx="minor">
            <a:schemeClr val="lt1"/>
          </a:fontRef>
        </p:style>
        <p:txBody>
          <a:bodyPr anchor="ctr"/>
          <a:lstStyle/>
          <a:p>
            <a:pPr algn="ctr" eaLnBrk="1" hangingPunct="1">
              <a:defRPr/>
            </a:pPr>
            <a:endParaRPr lang="en-US" sz="1400">
              <a:latin typeface="Times New Roman" panose="02020603050405020304" pitchFamily="18" charset="0"/>
              <a:cs typeface="Times New Roman" panose="02020603050405020304" pitchFamily="18" charset="0"/>
            </a:endParaRPr>
          </a:p>
        </p:txBody>
      </p:sp>
      <p:sp>
        <p:nvSpPr>
          <p:cNvPr id="48" name="Rectangle 6"/>
          <p:cNvSpPr>
            <a:spLocks noChangeArrowheads="1"/>
          </p:cNvSpPr>
          <p:nvPr/>
        </p:nvSpPr>
        <p:spPr bwMode="auto">
          <a:xfrm>
            <a:off x="6084094" y="1773240"/>
            <a:ext cx="1296591" cy="719137"/>
          </a:xfrm>
          <a:prstGeom prst="rect">
            <a:avLst/>
          </a:prstGeom>
          <a:solidFill>
            <a:srgbClr val="19AA35"/>
          </a:solidFill>
          <a:ln w="28575" algn="ctr">
            <a:solidFill>
              <a:schemeClr val="bg1">
                <a:lumMod val="65000"/>
              </a:schemeClr>
            </a:solidFill>
            <a:miter lim="800000"/>
            <a:headEnd/>
            <a:tailEnd/>
          </a:ln>
        </p:spPr>
        <p:txBody>
          <a:bodyPr lIns="36000" tIns="36000" rIns="36000" bIns="36000" anchor="ctr"/>
          <a:lstStyle/>
          <a:p>
            <a:pPr marL="12700" indent="-12700" algn="ctr">
              <a:lnSpc>
                <a:spcPct val="110000"/>
              </a:lnSpc>
              <a:defRPr/>
            </a:pPr>
            <a:r>
              <a:rPr lang="en-US" sz="1400">
                <a:solidFill>
                  <a:schemeClr val="bg1"/>
                </a:solidFill>
                <a:latin typeface="Times New Roman" panose="02020603050405020304" pitchFamily="18" charset="0"/>
                <a:ea typeface="MS PGothic" pitchFamily="34" charset="-128"/>
                <a:cs typeface="Times New Roman" panose="02020603050405020304" pitchFamily="18" charset="0"/>
              </a:rPr>
              <a:t>Việt Nam - Chi Lê</a:t>
            </a:r>
          </a:p>
        </p:txBody>
      </p:sp>
      <p:sp>
        <p:nvSpPr>
          <p:cNvPr id="49" name="Rectangle 6"/>
          <p:cNvSpPr>
            <a:spLocks noChangeArrowheads="1"/>
          </p:cNvSpPr>
          <p:nvPr/>
        </p:nvSpPr>
        <p:spPr bwMode="auto">
          <a:xfrm>
            <a:off x="6084094" y="2420940"/>
            <a:ext cx="1296591" cy="720725"/>
          </a:xfrm>
          <a:prstGeom prst="rect">
            <a:avLst/>
          </a:prstGeom>
          <a:solidFill>
            <a:srgbClr val="19AA35"/>
          </a:solidFill>
          <a:ln w="28575" algn="ctr">
            <a:solidFill>
              <a:schemeClr val="bg1">
                <a:lumMod val="65000"/>
              </a:schemeClr>
            </a:solidFill>
            <a:miter lim="800000"/>
            <a:headEnd/>
            <a:tailEnd/>
          </a:ln>
        </p:spPr>
        <p:txBody>
          <a:bodyPr lIns="36000" tIns="36000" rIns="36000" bIns="36000" anchor="ctr"/>
          <a:lstStyle/>
          <a:p>
            <a:pPr marL="12700" indent="-12700" algn="ctr">
              <a:lnSpc>
                <a:spcPct val="110000"/>
              </a:lnSpc>
              <a:defRPr/>
            </a:pPr>
            <a:r>
              <a:rPr lang="en-US" sz="1400" dirty="0" err="1">
                <a:solidFill>
                  <a:srgbClr val="FFFF00"/>
                </a:solidFill>
                <a:latin typeface="Times New Roman" panose="02020603050405020304" pitchFamily="18" charset="0"/>
                <a:ea typeface="MS PGothic" pitchFamily="34" charset="-128"/>
                <a:cs typeface="Times New Roman" panose="02020603050405020304" pitchFamily="18" charset="0"/>
              </a:rPr>
              <a:t>Việt</a:t>
            </a:r>
            <a:r>
              <a:rPr lang="en-US" sz="1400" dirty="0">
                <a:solidFill>
                  <a:srgbClr val="FFFF00"/>
                </a:solidFill>
                <a:latin typeface="Times New Roman" panose="02020603050405020304" pitchFamily="18" charset="0"/>
                <a:ea typeface="MS PGothic" pitchFamily="34" charset="-128"/>
                <a:cs typeface="Times New Roman" panose="02020603050405020304" pitchFamily="18" charset="0"/>
              </a:rPr>
              <a:t> Nam - </a:t>
            </a:r>
            <a:r>
              <a:rPr lang="en-US" sz="1400" dirty="0" err="1">
                <a:solidFill>
                  <a:srgbClr val="FFFF00"/>
                </a:solidFill>
                <a:latin typeface="Times New Roman" panose="02020603050405020304" pitchFamily="18" charset="0"/>
                <a:ea typeface="MS PGothic" pitchFamily="34" charset="-128"/>
                <a:cs typeface="Times New Roman" panose="02020603050405020304" pitchFamily="18" charset="0"/>
              </a:rPr>
              <a:t>Hàn</a:t>
            </a:r>
            <a:r>
              <a:rPr lang="en-US" sz="1400" dirty="0">
                <a:solidFill>
                  <a:srgbClr val="FFFF00"/>
                </a:solidFill>
                <a:latin typeface="Times New Roman" panose="02020603050405020304" pitchFamily="18" charset="0"/>
                <a:ea typeface="MS PGothic" pitchFamily="34" charset="-128"/>
                <a:cs typeface="Times New Roman" panose="02020603050405020304" pitchFamily="18" charset="0"/>
              </a:rPr>
              <a:t> </a:t>
            </a:r>
            <a:r>
              <a:rPr lang="en-US" sz="1400" dirty="0" err="1">
                <a:solidFill>
                  <a:srgbClr val="FFFF00"/>
                </a:solidFill>
                <a:latin typeface="Times New Roman" panose="02020603050405020304" pitchFamily="18" charset="0"/>
                <a:ea typeface="MS PGothic" pitchFamily="34" charset="-128"/>
                <a:cs typeface="Times New Roman" panose="02020603050405020304" pitchFamily="18" charset="0"/>
              </a:rPr>
              <a:t>Quốc</a:t>
            </a:r>
            <a:endParaRPr lang="en-US" sz="1400" dirty="0">
              <a:solidFill>
                <a:srgbClr val="FFFF00"/>
              </a:solidFill>
              <a:latin typeface="Times New Roman" panose="02020603050405020304" pitchFamily="18" charset="0"/>
              <a:ea typeface="MS PGothic" pitchFamily="34" charset="-128"/>
              <a:cs typeface="Times New Roman" panose="02020603050405020304" pitchFamily="18" charset="0"/>
            </a:endParaRPr>
          </a:p>
        </p:txBody>
      </p:sp>
      <p:sp>
        <p:nvSpPr>
          <p:cNvPr id="50" name="Rectangle 6"/>
          <p:cNvSpPr>
            <a:spLocks noChangeArrowheads="1"/>
          </p:cNvSpPr>
          <p:nvPr/>
        </p:nvSpPr>
        <p:spPr bwMode="auto">
          <a:xfrm>
            <a:off x="6084094" y="3141665"/>
            <a:ext cx="1296591" cy="719137"/>
          </a:xfrm>
          <a:prstGeom prst="rect">
            <a:avLst/>
          </a:prstGeom>
          <a:solidFill>
            <a:srgbClr val="19AA35"/>
          </a:solidFill>
          <a:ln w="28575" algn="ctr">
            <a:solidFill>
              <a:schemeClr val="bg1">
                <a:lumMod val="65000"/>
              </a:schemeClr>
            </a:solidFill>
            <a:miter lim="800000"/>
            <a:headEnd/>
            <a:tailEnd/>
          </a:ln>
        </p:spPr>
        <p:txBody>
          <a:bodyPr lIns="36000" tIns="36000" rIns="36000" bIns="36000" anchor="ctr"/>
          <a:lstStyle/>
          <a:p>
            <a:pPr marL="12700" indent="-12700" algn="ctr">
              <a:lnSpc>
                <a:spcPct val="110000"/>
              </a:lnSpc>
            </a:pPr>
            <a:r>
              <a:rPr lang="en-US" sz="1400">
                <a:solidFill>
                  <a:schemeClr val="bg1"/>
                </a:solidFill>
                <a:latin typeface="Times New Roman" panose="02020603050405020304" pitchFamily="18" charset="0"/>
                <a:ea typeface="MS PGothic" pitchFamily="34" charset="-128"/>
                <a:cs typeface="Times New Roman" panose="02020603050405020304" pitchFamily="18" charset="0"/>
              </a:rPr>
              <a:t>VN - Liên minh Kinh tế Á-Âu</a:t>
            </a:r>
          </a:p>
        </p:txBody>
      </p:sp>
      <p:sp>
        <p:nvSpPr>
          <p:cNvPr id="93" name="Left Bracket 92"/>
          <p:cNvSpPr/>
          <p:nvPr/>
        </p:nvSpPr>
        <p:spPr>
          <a:xfrm>
            <a:off x="5810684" y="3860802"/>
            <a:ext cx="270272" cy="2251290"/>
          </a:xfrm>
          <a:prstGeom prst="leftBracket">
            <a:avLst/>
          </a:prstGeom>
          <a:ln>
            <a:solidFill>
              <a:srgbClr val="8772C4"/>
            </a:solidFill>
          </a:ln>
        </p:spPr>
        <p:style>
          <a:lnRef idx="3">
            <a:schemeClr val="accent2"/>
          </a:lnRef>
          <a:fillRef idx="0">
            <a:schemeClr val="accent2"/>
          </a:fillRef>
          <a:effectRef idx="2">
            <a:schemeClr val="accent2"/>
          </a:effectRef>
          <a:fontRef idx="minor">
            <a:schemeClr val="tx1"/>
          </a:fontRef>
        </p:style>
        <p:txBody>
          <a:bodyPr anchor="ctr"/>
          <a:lstStyle/>
          <a:p>
            <a:pPr algn="ctr" eaLnBrk="1" hangingPunct="1">
              <a:defRPr/>
            </a:pPr>
            <a:endParaRPr lang="en-US" sz="1400">
              <a:latin typeface="Times New Roman" panose="02020603050405020304" pitchFamily="18" charset="0"/>
              <a:cs typeface="Times New Roman" panose="02020603050405020304" pitchFamily="18" charset="0"/>
            </a:endParaRPr>
          </a:p>
        </p:txBody>
      </p:sp>
      <p:sp>
        <p:nvSpPr>
          <p:cNvPr id="94" name="Rectangle 6"/>
          <p:cNvSpPr>
            <a:spLocks noChangeArrowheads="1"/>
          </p:cNvSpPr>
          <p:nvPr/>
        </p:nvSpPr>
        <p:spPr bwMode="auto">
          <a:xfrm>
            <a:off x="6084094" y="4581525"/>
            <a:ext cx="1296591" cy="719138"/>
          </a:xfrm>
          <a:prstGeom prst="rect">
            <a:avLst/>
          </a:prstGeom>
          <a:solidFill>
            <a:srgbClr val="7030A0"/>
          </a:solidFill>
          <a:ln w="28575" algn="ctr">
            <a:solidFill>
              <a:srgbClr val="7030A0"/>
            </a:solidFill>
            <a:miter lim="800000"/>
            <a:headEnd/>
            <a:tailEnd/>
          </a:ln>
        </p:spPr>
        <p:txBody>
          <a:bodyPr lIns="36000" tIns="36000" rIns="36000" bIns="36000" anchor="ctr"/>
          <a:lstStyle/>
          <a:p>
            <a:pPr marL="12700" indent="-12700" algn="ctr">
              <a:lnSpc>
                <a:spcPct val="110000"/>
              </a:lnSpc>
              <a:defRPr/>
            </a:pPr>
            <a:r>
              <a:rPr lang="en-US" sz="1400">
                <a:solidFill>
                  <a:schemeClr val="bg1"/>
                </a:solidFill>
                <a:latin typeface="Times New Roman" panose="02020603050405020304" pitchFamily="18" charset="0"/>
                <a:ea typeface="MS PGothic" pitchFamily="34" charset="-128"/>
                <a:cs typeface="Times New Roman" panose="02020603050405020304" pitchFamily="18" charset="0"/>
              </a:rPr>
              <a:t>Việt Nam - EFTA</a:t>
            </a:r>
          </a:p>
        </p:txBody>
      </p:sp>
      <p:sp>
        <p:nvSpPr>
          <p:cNvPr id="95" name="Rectangle 6"/>
          <p:cNvSpPr>
            <a:spLocks noChangeArrowheads="1"/>
          </p:cNvSpPr>
          <p:nvPr/>
        </p:nvSpPr>
        <p:spPr bwMode="auto">
          <a:xfrm>
            <a:off x="6084094" y="5300663"/>
            <a:ext cx="1296591" cy="792162"/>
          </a:xfrm>
          <a:prstGeom prst="rect">
            <a:avLst/>
          </a:prstGeom>
          <a:solidFill>
            <a:srgbClr val="7030A0"/>
          </a:solidFill>
          <a:ln w="38100" algn="ctr">
            <a:solidFill>
              <a:schemeClr val="bg1">
                <a:lumMod val="65000"/>
              </a:schemeClr>
            </a:solidFill>
            <a:miter lim="800000"/>
            <a:headEnd/>
            <a:tailEnd/>
          </a:ln>
        </p:spPr>
        <p:txBody>
          <a:bodyPr lIns="36000" tIns="36000" rIns="36000" bIns="36000" anchor="ctr"/>
          <a:lstStyle/>
          <a:p>
            <a:pPr marL="12700" indent="-12700" algn="ctr">
              <a:lnSpc>
                <a:spcPct val="110000"/>
              </a:lnSpc>
              <a:defRPr/>
            </a:pPr>
            <a:r>
              <a:rPr lang="en-US" sz="1400" dirty="0">
                <a:solidFill>
                  <a:schemeClr val="bg1"/>
                </a:solidFill>
                <a:latin typeface="Times New Roman" panose="02020603050405020304" pitchFamily="18" charset="0"/>
                <a:ea typeface="ＭＳ Ｐゴシック" pitchFamily="50" charset="-128"/>
                <a:cs typeface="Times New Roman" panose="02020603050405020304" pitchFamily="18" charset="0"/>
              </a:rPr>
              <a:t>TPP</a:t>
            </a:r>
          </a:p>
        </p:txBody>
      </p:sp>
      <p:sp>
        <p:nvSpPr>
          <p:cNvPr id="104" name="Rectangle 6"/>
          <p:cNvSpPr>
            <a:spLocks noChangeArrowheads="1"/>
          </p:cNvSpPr>
          <p:nvPr/>
        </p:nvSpPr>
        <p:spPr bwMode="auto">
          <a:xfrm>
            <a:off x="6084094" y="3860802"/>
            <a:ext cx="1296591" cy="720725"/>
          </a:xfrm>
          <a:prstGeom prst="rect">
            <a:avLst/>
          </a:prstGeom>
          <a:solidFill>
            <a:srgbClr val="7030A0"/>
          </a:solidFill>
          <a:ln w="28575" algn="ctr">
            <a:solidFill>
              <a:schemeClr val="bg1">
                <a:lumMod val="65000"/>
              </a:schemeClr>
            </a:solidFill>
            <a:miter lim="800000"/>
            <a:headEnd/>
            <a:tailEnd/>
          </a:ln>
        </p:spPr>
        <p:txBody>
          <a:bodyPr lIns="36000" tIns="36000" rIns="36000" bIns="36000" anchor="ctr"/>
          <a:lstStyle/>
          <a:p>
            <a:pPr marL="12700" indent="-12700" algn="ctr">
              <a:lnSpc>
                <a:spcPct val="110000"/>
              </a:lnSpc>
              <a:defRPr/>
            </a:pPr>
            <a:r>
              <a:rPr lang="en-US" sz="1400">
                <a:solidFill>
                  <a:schemeClr val="bg1"/>
                </a:solidFill>
                <a:latin typeface="Times New Roman" panose="02020603050405020304" pitchFamily="18" charset="0"/>
                <a:ea typeface="MS PGothic" pitchFamily="34" charset="-128"/>
                <a:cs typeface="Times New Roman" panose="02020603050405020304" pitchFamily="18" charset="0"/>
              </a:rPr>
              <a:t>Việt Nam - EU</a:t>
            </a:r>
          </a:p>
        </p:txBody>
      </p:sp>
      <p:cxnSp>
        <p:nvCxnSpPr>
          <p:cNvPr id="118" name="Straight Connector 117"/>
          <p:cNvCxnSpPr/>
          <p:nvPr/>
        </p:nvCxnSpPr>
        <p:spPr>
          <a:xfrm flipV="1">
            <a:off x="4680349" y="6113463"/>
            <a:ext cx="1133474" cy="6350"/>
          </a:xfrm>
          <a:prstGeom prst="line">
            <a:avLst/>
          </a:prstGeom>
          <a:ln w="76200">
            <a:solidFill>
              <a:srgbClr val="8772C4"/>
            </a:solidFill>
          </a:ln>
        </p:spPr>
        <p:style>
          <a:lnRef idx="3">
            <a:schemeClr val="accent1"/>
          </a:lnRef>
          <a:fillRef idx="0">
            <a:schemeClr val="accent1"/>
          </a:fillRef>
          <a:effectRef idx="2">
            <a:schemeClr val="accent1"/>
          </a:effectRef>
          <a:fontRef idx="minor">
            <a:schemeClr val="tx1"/>
          </a:fontRef>
        </p:style>
      </p:cxnSp>
      <p:cxnSp>
        <p:nvCxnSpPr>
          <p:cNvPr id="124" name="Straight Arrow Connector 123"/>
          <p:cNvCxnSpPr/>
          <p:nvPr/>
        </p:nvCxnSpPr>
        <p:spPr>
          <a:xfrm flipV="1">
            <a:off x="4652367" y="3645024"/>
            <a:ext cx="0" cy="2448272"/>
          </a:xfrm>
          <a:prstGeom prst="straightConnector1">
            <a:avLst/>
          </a:prstGeom>
          <a:ln w="76200">
            <a:solidFill>
              <a:srgbClr val="8772C4"/>
            </a:solidFill>
            <a:headEnd type="none"/>
            <a:tailEnd type="triangle"/>
          </a:ln>
          <a:effectLst>
            <a:innerShdw blurRad="63500" dist="50800" dir="8100000">
              <a:prstClr val="black">
                <a:alpha val="50000"/>
              </a:prstClr>
            </a:innerShdw>
          </a:effectLst>
          <a:scene3d>
            <a:camera prst="obliqueTopLeft"/>
            <a:lightRig rig="threePt" dir="t"/>
          </a:scene3d>
        </p:spPr>
        <p:style>
          <a:lnRef idx="3">
            <a:schemeClr val="accent1"/>
          </a:lnRef>
          <a:fillRef idx="0">
            <a:schemeClr val="accent1"/>
          </a:fillRef>
          <a:effectRef idx="2">
            <a:schemeClr val="accent1"/>
          </a:effectRef>
          <a:fontRef idx="minor">
            <a:schemeClr val="tx1"/>
          </a:fontRef>
        </p:style>
      </p:cxnSp>
      <p:sp>
        <p:nvSpPr>
          <p:cNvPr id="28698" name="TextBox 128"/>
          <p:cNvSpPr txBox="1">
            <a:spLocks noChangeArrowheads="1"/>
          </p:cNvSpPr>
          <p:nvPr/>
        </p:nvSpPr>
        <p:spPr bwMode="auto">
          <a:xfrm>
            <a:off x="3475110" y="5541495"/>
            <a:ext cx="118824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400" b="1" smtClean="0">
                <a:solidFill>
                  <a:srgbClr val="8772C4"/>
                </a:solidFill>
                <a:latin typeface="Times New Roman" panose="02020603050405020304" pitchFamily="18" charset="0"/>
                <a:cs typeface="Times New Roman" panose="02020603050405020304" pitchFamily="18" charset="0"/>
              </a:rPr>
              <a:t>Đang đàm phán</a:t>
            </a:r>
            <a:endParaRPr lang="en-US" altLang="en-US" sz="1400" b="1">
              <a:solidFill>
                <a:srgbClr val="8772C4"/>
              </a:solidFill>
              <a:latin typeface="Times New Roman" panose="02020603050405020304" pitchFamily="18" charset="0"/>
              <a:cs typeface="Times New Roman" panose="02020603050405020304" pitchFamily="18" charset="0"/>
            </a:endParaRPr>
          </a:p>
        </p:txBody>
      </p:sp>
      <p:sp>
        <p:nvSpPr>
          <p:cNvPr id="28699" name="Rectangle 130"/>
          <p:cNvSpPr>
            <a:spLocks noChangeArrowheads="1"/>
          </p:cNvSpPr>
          <p:nvPr/>
        </p:nvSpPr>
        <p:spPr bwMode="auto">
          <a:xfrm>
            <a:off x="4663354" y="5119287"/>
            <a:ext cx="115046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b="1" smtClean="0">
                <a:solidFill>
                  <a:srgbClr val="8772C4"/>
                </a:solidFill>
                <a:latin typeface="Times New Roman" panose="02020603050405020304" pitchFamily="18" charset="0"/>
                <a:cs typeface="Times New Roman" panose="02020603050405020304" pitchFamily="18" charset="0"/>
              </a:rPr>
              <a:t>Đã kết thúc đàm phán và đang chờ phê chuẩn</a:t>
            </a:r>
            <a:endParaRPr lang="en-US" altLang="en-US" sz="1200" b="1" dirty="0">
              <a:solidFill>
                <a:srgbClr val="8772C4"/>
              </a:solidFill>
              <a:latin typeface="Times New Roman" panose="02020603050405020304" pitchFamily="18" charset="0"/>
              <a:cs typeface="Times New Roman" panose="02020603050405020304" pitchFamily="18" charset="0"/>
            </a:endParaRPr>
          </a:p>
        </p:txBody>
      </p:sp>
      <p:cxnSp>
        <p:nvCxnSpPr>
          <p:cNvPr id="157" name="Straight Arrow Connector 156"/>
          <p:cNvCxnSpPr>
            <a:stCxn id="28677" idx="3"/>
          </p:cNvCxnSpPr>
          <p:nvPr/>
        </p:nvCxnSpPr>
        <p:spPr>
          <a:xfrm flipV="1">
            <a:off x="5166122" y="1557338"/>
            <a:ext cx="917972" cy="1655762"/>
          </a:xfrm>
          <a:prstGeom prst="straightConnector1">
            <a:avLst/>
          </a:prstGeom>
          <a:ln w="38100" cmpd="sng">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a:stCxn id="28677" idx="3"/>
            <a:endCxn id="48" idx="1"/>
          </p:cNvCxnSpPr>
          <p:nvPr/>
        </p:nvCxnSpPr>
        <p:spPr>
          <a:xfrm flipV="1">
            <a:off x="5166122" y="2133600"/>
            <a:ext cx="917972" cy="1079500"/>
          </a:xfrm>
          <a:prstGeom prst="straightConnector1">
            <a:avLst/>
          </a:prstGeom>
          <a:ln w="38100" cmpd="sng">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a:stCxn id="28677" idx="3"/>
            <a:endCxn id="49" idx="1"/>
          </p:cNvCxnSpPr>
          <p:nvPr/>
        </p:nvCxnSpPr>
        <p:spPr>
          <a:xfrm flipV="1">
            <a:off x="5166122" y="2781300"/>
            <a:ext cx="917972" cy="43180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8704" name="TextBox 166"/>
          <p:cNvSpPr txBox="1">
            <a:spLocks noChangeArrowheads="1"/>
          </p:cNvSpPr>
          <p:nvPr/>
        </p:nvSpPr>
        <p:spPr bwMode="auto">
          <a:xfrm>
            <a:off x="4139803" y="1412876"/>
            <a:ext cx="1079897" cy="307777"/>
          </a:xfrm>
          <a:prstGeom prst="rect">
            <a:avLst/>
          </a:prstGeom>
          <a:solidFill>
            <a:srgbClr val="19AA35"/>
          </a:solidFill>
          <a:ln w="9525">
            <a:solidFill>
              <a:srgbClr val="FFFFFF"/>
            </a:solidFill>
            <a:miter lim="800000"/>
            <a:headEnd/>
            <a:tailEnd/>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400" b="1" smtClean="0">
                <a:solidFill>
                  <a:schemeClr val="bg1"/>
                </a:solidFill>
                <a:latin typeface="Times New Roman" panose="02020603050405020304" pitchFamily="18" charset="0"/>
                <a:cs typeface="Times New Roman" panose="02020603050405020304" pitchFamily="18" charset="0"/>
              </a:rPr>
              <a:t>Đã ký kêys</a:t>
            </a:r>
            <a:endParaRPr lang="en-US" altLang="en-US" sz="1400" b="1">
              <a:solidFill>
                <a:schemeClr val="bg1"/>
              </a:solidFill>
              <a:latin typeface="Times New Roman" panose="02020603050405020304" pitchFamily="18" charset="0"/>
              <a:cs typeface="Times New Roman" panose="02020603050405020304" pitchFamily="18" charset="0"/>
            </a:endParaRPr>
          </a:p>
        </p:txBody>
      </p:sp>
      <p:cxnSp>
        <p:nvCxnSpPr>
          <p:cNvPr id="34" name="Straight Arrow Connector 33"/>
          <p:cNvCxnSpPr/>
          <p:nvPr/>
        </p:nvCxnSpPr>
        <p:spPr>
          <a:xfrm flipV="1">
            <a:off x="4410076" y="3665191"/>
            <a:ext cx="0" cy="2448272"/>
          </a:xfrm>
          <a:prstGeom prst="straightConnector1">
            <a:avLst/>
          </a:prstGeom>
          <a:ln w="76200">
            <a:solidFill>
              <a:srgbClr val="8772C4"/>
            </a:solidFill>
            <a:headEnd type="none"/>
            <a:tailEnd type="triangle"/>
          </a:ln>
          <a:effectLst>
            <a:innerShdw blurRad="63500" dist="50800" dir="8100000">
              <a:prstClr val="black">
                <a:alpha val="50000"/>
              </a:prstClr>
            </a:innerShdw>
          </a:effectLst>
          <a:scene3d>
            <a:camera prst="obliqueTopLeft"/>
            <a:lightRig rig="threePt" dir="t"/>
          </a:scene3d>
        </p:spPr>
        <p:style>
          <a:lnRef idx="3">
            <a:schemeClr val="accent1"/>
          </a:lnRef>
          <a:fillRef idx="0">
            <a:schemeClr val="accent1"/>
          </a:fillRef>
          <a:effectRef idx="2">
            <a:schemeClr val="accent1"/>
          </a:effectRef>
          <a:fontRef idx="minor">
            <a:schemeClr val="tx1"/>
          </a:fontRef>
        </p:style>
      </p:cxnSp>
      <p:cxnSp>
        <p:nvCxnSpPr>
          <p:cNvPr id="35" name="Straight Connector 34"/>
          <p:cNvCxnSpPr/>
          <p:nvPr/>
        </p:nvCxnSpPr>
        <p:spPr>
          <a:xfrm>
            <a:off x="3383757" y="6113463"/>
            <a:ext cx="1026319" cy="0"/>
          </a:xfrm>
          <a:prstGeom prst="line">
            <a:avLst/>
          </a:prstGeom>
          <a:ln w="76200">
            <a:solidFill>
              <a:srgbClr val="8772C4"/>
            </a:solidFill>
          </a:ln>
        </p:spPr>
        <p:style>
          <a:lnRef idx="3">
            <a:schemeClr val="accent1"/>
          </a:lnRef>
          <a:fillRef idx="0">
            <a:schemeClr val="accent1"/>
          </a:fillRef>
          <a:effectRef idx="2">
            <a:schemeClr val="accent1"/>
          </a:effectRef>
          <a:fontRef idx="minor">
            <a:schemeClr val="tx1"/>
          </a:fontRef>
        </p:style>
      </p:cxnSp>
      <p:sp>
        <p:nvSpPr>
          <p:cNvPr id="38" name="Up Arrow Callout 37"/>
          <p:cNvSpPr/>
          <p:nvPr/>
        </p:nvSpPr>
        <p:spPr>
          <a:xfrm>
            <a:off x="1925242" y="6165850"/>
            <a:ext cx="1512094" cy="503238"/>
          </a:xfrm>
          <a:prstGeom prst="upArrowCallout">
            <a:avLst>
              <a:gd name="adj1" fmla="val 32559"/>
              <a:gd name="adj2" fmla="val 25000"/>
              <a:gd name="adj3" fmla="val 25000"/>
              <a:gd name="adj4" fmla="val 64977"/>
            </a:avLst>
          </a:prstGeom>
          <a:solidFill>
            <a:srgbClr val="8772C4"/>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400" b="1" dirty="0">
                <a:latin typeface="Times New Roman" panose="02020603050405020304" pitchFamily="18" charset="0"/>
                <a:cs typeface="Times New Roman" panose="02020603050405020304" pitchFamily="18" charset="0"/>
              </a:rPr>
              <a:t>ASEAN-HK</a:t>
            </a:r>
          </a:p>
        </p:txBody>
      </p:sp>
      <p:sp>
        <p:nvSpPr>
          <p:cNvPr id="37" name="Up Arrow Callout 36"/>
          <p:cNvSpPr/>
          <p:nvPr/>
        </p:nvSpPr>
        <p:spPr>
          <a:xfrm>
            <a:off x="228600" y="6165850"/>
            <a:ext cx="1512094" cy="503238"/>
          </a:xfrm>
          <a:prstGeom prst="upArrowCallout">
            <a:avLst>
              <a:gd name="adj1" fmla="val 32559"/>
              <a:gd name="adj2" fmla="val 25000"/>
              <a:gd name="adj3" fmla="val 25000"/>
              <a:gd name="adj4" fmla="val 64977"/>
            </a:avLst>
          </a:prstGeom>
          <a:solidFill>
            <a:srgbClr val="8772C4"/>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400" b="1" smtClean="0">
                <a:latin typeface="Times New Roman" panose="02020603050405020304" pitchFamily="18" charset="0"/>
                <a:cs typeface="Times New Roman" panose="02020603050405020304" pitchFamily="18" charset="0"/>
              </a:rPr>
              <a:t>VN - Cuba</a:t>
            </a:r>
            <a:endParaRPr lang="en-US" sz="1400" b="1" dirty="0">
              <a:latin typeface="Times New Roman" panose="02020603050405020304" pitchFamily="18" charset="0"/>
              <a:cs typeface="Times New Roman" panose="02020603050405020304" pitchFamily="18" charset="0"/>
            </a:endParaRPr>
          </a:p>
        </p:txBody>
      </p:sp>
      <p:sp>
        <p:nvSpPr>
          <p:cNvPr id="43" name="Up Arrow Callout 42"/>
          <p:cNvSpPr/>
          <p:nvPr/>
        </p:nvSpPr>
        <p:spPr>
          <a:xfrm>
            <a:off x="228600" y="5616575"/>
            <a:ext cx="1512094" cy="503238"/>
          </a:xfrm>
          <a:prstGeom prst="upArrowCallout">
            <a:avLst>
              <a:gd name="adj1" fmla="val 32559"/>
              <a:gd name="adj2" fmla="val 25000"/>
              <a:gd name="adj3" fmla="val 25000"/>
              <a:gd name="adj4" fmla="val 64977"/>
            </a:avLst>
          </a:prstGeom>
          <a:solidFill>
            <a:srgbClr val="8772C4"/>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400" b="1" smtClean="0">
                <a:latin typeface="Times New Roman" panose="02020603050405020304" pitchFamily="18" charset="0"/>
                <a:cs typeface="Times New Roman" panose="02020603050405020304" pitchFamily="18" charset="0"/>
              </a:rPr>
              <a:t>VN - Israel</a:t>
            </a:r>
            <a:endParaRPr 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7822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l"/>
            <a:r>
              <a:rPr lang="en-US" sz="3600" b="1" smtClean="0">
                <a:solidFill>
                  <a:srgbClr val="0070C0"/>
                </a:solidFill>
              </a:rPr>
              <a:t>Đầu tư trực tiếp nước ngoài vào ngành</a:t>
            </a:r>
            <a:endParaRPr lang="en-US" sz="3600" dirty="0">
              <a:solidFill>
                <a:srgbClr val="0070C0"/>
              </a:solidFill>
            </a:endParaRPr>
          </a:p>
        </p:txBody>
      </p:sp>
      <p:sp>
        <p:nvSpPr>
          <p:cNvPr id="5" name="Content Placeholder 4"/>
          <p:cNvSpPr>
            <a:spLocks noGrp="1"/>
          </p:cNvSpPr>
          <p:nvPr>
            <p:ph sz="half" idx="1"/>
          </p:nvPr>
        </p:nvSpPr>
        <p:spPr/>
        <p:txBody>
          <a:bodyPr/>
          <a:lstStyle/>
          <a:p>
            <a:pPr marL="0" indent="0">
              <a:buNone/>
            </a:pPr>
            <a:r>
              <a:rPr lang="en-US" dirty="0" err="1" smtClean="0"/>
              <a:t>Đến</a:t>
            </a:r>
            <a:r>
              <a:rPr lang="en-US" dirty="0" smtClean="0"/>
              <a:t> 2015, </a:t>
            </a:r>
            <a:r>
              <a:rPr lang="en-US" dirty="0" err="1" smtClean="0"/>
              <a:t>có</a:t>
            </a:r>
            <a:r>
              <a:rPr lang="en-US" dirty="0" smtClean="0"/>
              <a:t> 521 </a:t>
            </a:r>
            <a:r>
              <a:rPr lang="en-US" dirty="0" err="1" smtClean="0"/>
              <a:t>dự</a:t>
            </a:r>
            <a:r>
              <a:rPr lang="en-US" dirty="0" smtClean="0"/>
              <a:t> </a:t>
            </a:r>
            <a:r>
              <a:rPr lang="en-US" dirty="0" err="1" smtClean="0"/>
              <a:t>án</a:t>
            </a:r>
            <a:r>
              <a:rPr lang="en-US" dirty="0" smtClean="0"/>
              <a:t> (2,6%) </a:t>
            </a:r>
            <a:r>
              <a:rPr lang="en-US" dirty="0" err="1" smtClean="0"/>
              <a:t>và</a:t>
            </a:r>
            <a:r>
              <a:rPr lang="en-US" dirty="0" smtClean="0"/>
              <a:t> $3,63 </a:t>
            </a:r>
            <a:r>
              <a:rPr lang="en-US" smtClean="0"/>
              <a:t>tỉ USD (1.3%) </a:t>
            </a:r>
            <a:r>
              <a:rPr lang="en-US" dirty="0" err="1" smtClean="0"/>
              <a:t>vốn</a:t>
            </a:r>
            <a:r>
              <a:rPr lang="en-US" dirty="0" smtClean="0"/>
              <a:t> đăng </a:t>
            </a:r>
            <a:r>
              <a:rPr lang="en-US" dirty="0" err="1" smtClean="0"/>
              <a:t>ký</a:t>
            </a:r>
            <a:r>
              <a:rPr lang="en-US" dirty="0" smtClean="0"/>
              <a:t> </a:t>
            </a:r>
            <a:r>
              <a:rPr lang="en-US" dirty="0" err="1" smtClean="0"/>
              <a:t>vào</a:t>
            </a:r>
            <a:r>
              <a:rPr lang="en-US" dirty="0" smtClean="0"/>
              <a:t> </a:t>
            </a:r>
            <a:r>
              <a:rPr lang="en-US" dirty="0" err="1" smtClean="0"/>
              <a:t>ngành</a:t>
            </a:r>
            <a:r>
              <a:rPr lang="en-US" dirty="0" smtClean="0"/>
              <a:t> </a:t>
            </a:r>
            <a:r>
              <a:rPr lang="en-US" dirty="0" err="1" smtClean="0"/>
              <a:t>nông</a:t>
            </a:r>
            <a:r>
              <a:rPr lang="en-US" dirty="0" smtClean="0"/>
              <a:t> </a:t>
            </a:r>
            <a:r>
              <a:rPr lang="en-US" dirty="0" err="1" smtClean="0"/>
              <a:t>nghiệp</a:t>
            </a:r>
            <a:endParaRPr lang="en-US" dirty="0" smtClean="0"/>
          </a:p>
          <a:p>
            <a:endParaRPr lang="en-US" dirty="0"/>
          </a:p>
        </p:txBody>
      </p:sp>
      <p:graphicFrame>
        <p:nvGraphicFramePr>
          <p:cNvPr id="7" name="Content Placeholder 6"/>
          <p:cNvGraphicFramePr>
            <a:graphicFrameLocks noGrp="1"/>
          </p:cNvGraphicFramePr>
          <p:nvPr>
            <p:ph sz="half" idx="2"/>
          </p:nvPr>
        </p:nvGraphicFramePr>
        <p:xfrm>
          <a:off x="4648200" y="2100019"/>
          <a:ext cx="4038600" cy="3526325"/>
        </p:xfrm>
        <a:graphic>
          <a:graphicData uri="http://schemas.openxmlformats.org/presentationml/2006/ole">
            <mc:AlternateContent xmlns:mc="http://schemas.openxmlformats.org/markup-compatibility/2006">
              <mc:Choice xmlns:v="urn:schemas-microsoft-com:vml" Requires="v">
                <p:oleObj spid="_x0000_s1036" r:id="rId3" imgW="4517528" imgH="3944454" progId="Excel.Chart.8">
                  <p:embed/>
                </p:oleObj>
              </mc:Choice>
              <mc:Fallback>
                <p:oleObj r:id="rId3" imgW="4517528" imgH="3944454" progId="Excel.Char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2100019"/>
                        <a:ext cx="4038600" cy="352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6194203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noAutofit/>
          </a:bodyPr>
          <a:lstStyle/>
          <a:p>
            <a:pPr algn="l"/>
            <a:r>
              <a:rPr lang="en-US" sz="3600" b="1" smtClean="0">
                <a:solidFill>
                  <a:srgbClr val="0070C0"/>
                </a:solidFill>
              </a:rPr>
              <a:t>Hưởng ứng thực hiện Tầm nhìn mới trong nông nghiệp</a:t>
            </a:r>
            <a:r>
              <a:rPr lang="en-US" sz="4000" b="1" smtClean="0">
                <a:solidFill>
                  <a:srgbClr val="0070C0"/>
                </a:solidFill>
              </a:rPr>
              <a:t/>
            </a:r>
            <a:br>
              <a:rPr lang="en-US" sz="4000" b="1" smtClean="0">
                <a:solidFill>
                  <a:srgbClr val="0070C0"/>
                </a:solidFill>
              </a:rPr>
            </a:br>
            <a:endParaRPr lang="en-US" sz="4000" b="1">
              <a:solidFill>
                <a:srgbClr val="0070C0"/>
              </a:solidFill>
            </a:endParaRPr>
          </a:p>
        </p:txBody>
      </p:sp>
      <p:sp>
        <p:nvSpPr>
          <p:cNvPr id="3" name="Content Placeholder 2"/>
          <p:cNvSpPr>
            <a:spLocks noGrp="1"/>
          </p:cNvSpPr>
          <p:nvPr>
            <p:ph sz="half" idx="1"/>
          </p:nvPr>
        </p:nvSpPr>
        <p:spPr>
          <a:xfrm>
            <a:off x="457200" y="1600200"/>
            <a:ext cx="4800600" cy="5029200"/>
          </a:xfrm>
        </p:spPr>
        <p:txBody>
          <a:bodyPr/>
          <a:lstStyle/>
          <a:p>
            <a:r>
              <a:rPr lang="en-US" smtClean="0">
                <a:solidFill>
                  <a:srgbClr val="0070C0"/>
                </a:solidFill>
              </a:rPr>
              <a:t>An ninh lương thực</a:t>
            </a:r>
          </a:p>
          <a:p>
            <a:pPr lvl="1"/>
            <a:r>
              <a:rPr lang="en-US" smtClean="0"/>
              <a:t>Tăng 20% sản lượng mỗi thập kỷ, xóa bỏ nạn đói và suy dinh dưỡng</a:t>
            </a:r>
          </a:p>
          <a:p>
            <a:r>
              <a:rPr lang="en-US" smtClean="0">
                <a:solidFill>
                  <a:srgbClr val="0070C0"/>
                </a:solidFill>
              </a:rPr>
              <a:t>Môi trường</a:t>
            </a:r>
          </a:p>
          <a:p>
            <a:pPr lvl="1"/>
            <a:r>
              <a:rPr lang="en-US" smtClean="0"/>
              <a:t>Giảm phát thải 20% mỗi thập kỷ, sử dụng hiệu quả tài nguyên nước</a:t>
            </a:r>
          </a:p>
          <a:p>
            <a:r>
              <a:rPr lang="en-US" smtClean="0">
                <a:solidFill>
                  <a:srgbClr val="0070C0"/>
                </a:solidFill>
              </a:rPr>
              <a:t>Tăng trưởng kinh tế</a:t>
            </a:r>
          </a:p>
          <a:p>
            <a:pPr lvl="1"/>
            <a:r>
              <a:rPr lang="en-US" smtClean="0"/>
              <a:t>Giảm nghèo 20% mỗi thập kỷ, cơ hội việc làm cho nông dân</a:t>
            </a:r>
            <a:endParaRPr lang="en-US"/>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334000" y="1600200"/>
            <a:ext cx="3657600" cy="37837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3747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a:xfrm>
            <a:off x="7386638" y="1920875"/>
            <a:ext cx="1454150" cy="3327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23" name="Rectangle 1"/>
          <p:cNvSpPr>
            <a:spLocks noChangeArrowheads="1"/>
          </p:cNvSpPr>
          <p:nvPr/>
        </p:nvSpPr>
        <p:spPr bwMode="auto">
          <a:xfrm>
            <a:off x="381000" y="0"/>
            <a:ext cx="82629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b="1" smtClean="0">
              <a:latin typeface="Times New Roman" pitchFamily="18" charset="0"/>
              <a:cs typeface="Times New Roman" pitchFamily="18" charset="0"/>
            </a:endParaRPr>
          </a:p>
          <a:p>
            <a:pPr eaLnBrk="1" hangingPunct="1"/>
            <a:r>
              <a:rPr lang="en-US" altLang="en-US" b="1" smtClean="0">
                <a:latin typeface="Times New Roman" pitchFamily="18" charset="0"/>
                <a:cs typeface="Times New Roman" pitchFamily="18" charset="0"/>
              </a:rPr>
              <a:t>Các nhóm công tác ngành hàng PPP</a:t>
            </a:r>
            <a:endParaRPr lang="en-US" altLang="en-US" b="1">
              <a:latin typeface="Times New Roman" pitchFamily="18" charset="0"/>
              <a:cs typeface="Times New Roman" pitchFamily="18" charset="0"/>
            </a:endParaRPr>
          </a:p>
          <a:p>
            <a:pPr eaLnBrk="1" hangingPunct="1"/>
            <a:endParaRPr lang="en-US" altLang="en-US">
              <a:latin typeface="Times New Roman" pitchFamily="18" charset="0"/>
              <a:cs typeface="Times New Roman" pitchFamily="18" charset="0"/>
            </a:endParaRPr>
          </a:p>
        </p:txBody>
      </p:sp>
      <p:sp>
        <p:nvSpPr>
          <p:cNvPr id="5124" name="AutoShape 3"/>
          <p:cNvSpPr>
            <a:spLocks noChangeArrowheads="1"/>
          </p:cNvSpPr>
          <p:nvPr/>
        </p:nvSpPr>
        <p:spPr bwMode="auto">
          <a:xfrm>
            <a:off x="641350" y="1325563"/>
            <a:ext cx="800100" cy="304800"/>
          </a:xfrm>
          <a:prstGeom prst="roundRect">
            <a:avLst>
              <a:gd name="adj" fmla="val 16667"/>
            </a:avLst>
          </a:prstGeom>
          <a:solidFill>
            <a:srgbClr val="F2DBDB"/>
          </a:solidFill>
          <a:ln w="9525">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100">
                <a:latin typeface="Calibri" pitchFamily="34" charset="0"/>
              </a:rPr>
              <a:t>Cấp TW</a:t>
            </a:r>
            <a:endParaRPr lang="en-US" altLang="en-US"/>
          </a:p>
        </p:txBody>
      </p:sp>
      <p:sp>
        <p:nvSpPr>
          <p:cNvPr id="3078" name="Text Box 4"/>
          <p:cNvSpPr txBox="1">
            <a:spLocks noChangeArrowheads="1"/>
          </p:cNvSpPr>
          <p:nvPr/>
        </p:nvSpPr>
        <p:spPr bwMode="auto">
          <a:xfrm>
            <a:off x="566738" y="3927475"/>
            <a:ext cx="1651000" cy="431800"/>
          </a:xfrm>
          <a:prstGeom prst="rect">
            <a:avLst/>
          </a:prstGeom>
          <a:solidFill>
            <a:schemeClr val="bg1">
              <a:lumMod val="85000"/>
            </a:schemeClr>
          </a:solidFill>
          <a:ln w="9525">
            <a:solidFill>
              <a:srgbClr val="000000"/>
            </a:solidFill>
            <a:miter lim="800000"/>
            <a:headEnd/>
            <a:tailEnd/>
          </a:ln>
        </p:spPr>
        <p:txBody>
          <a:bodyPr/>
          <a:lstStyle/>
          <a:p>
            <a:pPr>
              <a:spcAft>
                <a:spcPts val="1000"/>
              </a:spcAft>
              <a:defRPr/>
            </a:pPr>
            <a:r>
              <a:rPr lang="en-US" sz="1100">
                <a:latin typeface="Calibri" pitchFamily="34" charset="0"/>
                <a:cs typeface="Arial" charset="0"/>
              </a:rPr>
              <a:t>Triển khai tại địa phương</a:t>
            </a:r>
            <a:endParaRPr lang="en-US">
              <a:latin typeface="Arial" charset="0"/>
              <a:cs typeface="Arial" charset="0"/>
            </a:endParaRPr>
          </a:p>
        </p:txBody>
      </p:sp>
      <p:sp>
        <p:nvSpPr>
          <p:cNvPr id="5126" name="AutoShape 5"/>
          <p:cNvSpPr>
            <a:spLocks noChangeArrowheads="1"/>
          </p:cNvSpPr>
          <p:nvPr/>
        </p:nvSpPr>
        <p:spPr bwMode="auto">
          <a:xfrm>
            <a:off x="2298700" y="838200"/>
            <a:ext cx="3808413" cy="487363"/>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1200">
                <a:latin typeface="Times New Roman" pitchFamily="18" charset="0"/>
              </a:rPr>
              <a:t>Tầm nhìn mới trong nông nghiệp (5/2010)</a:t>
            </a:r>
          </a:p>
          <a:p>
            <a:pPr algn="ctr" eaLnBrk="1" hangingPunct="1"/>
            <a:r>
              <a:rPr lang="en-US" altLang="en-US" sz="1200">
                <a:latin typeface="Times New Roman" pitchFamily="18" charset="0"/>
              </a:rPr>
              <a:t>Hợp tác vì sự phát triển nông nghiệp bền vững (2015)</a:t>
            </a:r>
          </a:p>
          <a:p>
            <a:pPr eaLnBrk="1" hangingPunct="1"/>
            <a:endParaRPr lang="en-US" altLang="en-US"/>
          </a:p>
        </p:txBody>
      </p:sp>
      <p:sp>
        <p:nvSpPr>
          <p:cNvPr id="5127" name="AutoShape 6"/>
          <p:cNvSpPr>
            <a:spLocks noChangeArrowheads="1"/>
          </p:cNvSpPr>
          <p:nvPr/>
        </p:nvSpPr>
        <p:spPr bwMode="auto">
          <a:xfrm>
            <a:off x="7477125" y="3289300"/>
            <a:ext cx="1303338" cy="1141413"/>
          </a:xfrm>
          <a:prstGeom prst="roundRect">
            <a:avLst>
              <a:gd name="adj" fmla="val 16667"/>
            </a:avLst>
          </a:prstGeom>
          <a:solidFill>
            <a:srgbClr val="C6D9F1"/>
          </a:solidFill>
          <a:ln w="9525">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0" lvl="1" eaLnBrk="1" hangingPunct="1"/>
            <a:r>
              <a:rPr lang="en-US" altLang="en-US" sz="1100">
                <a:latin typeface="Calibri" pitchFamily="34" charset="0"/>
              </a:rPr>
              <a:t>-   Thỏa thuận giữa các bên (MOU)</a:t>
            </a:r>
          </a:p>
          <a:p>
            <a:pPr eaLnBrk="1" hangingPunct="1">
              <a:buFont typeface="Calibri" pitchFamily="34" charset="0"/>
              <a:buChar char="-"/>
            </a:pPr>
            <a:r>
              <a:rPr lang="en-US" altLang="en-US" sz="1100">
                <a:latin typeface="Calibri" pitchFamily="34" charset="0"/>
              </a:rPr>
              <a:t>   Điều lệ</a:t>
            </a:r>
            <a:endParaRPr lang="en-US" altLang="en-US" sz="1100">
              <a:latin typeface="Times New Roman" pitchFamily="18" charset="0"/>
            </a:endParaRPr>
          </a:p>
          <a:p>
            <a:pPr eaLnBrk="1" hangingPunct="1">
              <a:buFont typeface="Calibri" pitchFamily="34" charset="0"/>
              <a:buChar char="-"/>
            </a:pPr>
            <a:r>
              <a:rPr lang="en-US" altLang="en-US" sz="1100">
                <a:latin typeface="Calibri" pitchFamily="34" charset="0"/>
              </a:rPr>
              <a:t>   Kế hoạch hành động</a:t>
            </a:r>
            <a:endParaRPr lang="en-US" altLang="en-US"/>
          </a:p>
        </p:txBody>
      </p:sp>
      <p:sp>
        <p:nvSpPr>
          <p:cNvPr id="5128" name="AutoShape 7"/>
          <p:cNvSpPr>
            <a:spLocks noChangeArrowheads="1"/>
          </p:cNvSpPr>
          <p:nvPr/>
        </p:nvSpPr>
        <p:spPr bwMode="auto">
          <a:xfrm>
            <a:off x="7461250" y="2170113"/>
            <a:ext cx="1303338" cy="1019175"/>
          </a:xfrm>
          <a:prstGeom prst="roundRect">
            <a:avLst>
              <a:gd name="adj" fmla="val 16667"/>
            </a:avLst>
          </a:prstGeom>
          <a:solidFill>
            <a:srgbClr val="C6D9F1"/>
          </a:solidFill>
          <a:ln w="9525">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1100">
                <a:latin typeface="Calibri" pitchFamily="34" charset="0"/>
              </a:rPr>
              <a:t>Nguyên tắc: Tự nguyện-đồng thuận-Bình đẳng-Minh bạch-Công khai</a:t>
            </a:r>
          </a:p>
          <a:p>
            <a:pPr eaLnBrk="1" hangingPunct="1"/>
            <a:endParaRPr lang="en-US" altLang="en-US"/>
          </a:p>
        </p:txBody>
      </p:sp>
      <p:sp>
        <p:nvSpPr>
          <p:cNvPr id="5129" name="AutoShape 8"/>
          <p:cNvSpPr>
            <a:spLocks noChangeArrowheads="1"/>
          </p:cNvSpPr>
          <p:nvPr/>
        </p:nvSpPr>
        <p:spPr bwMode="auto">
          <a:xfrm>
            <a:off x="7615238" y="4549775"/>
            <a:ext cx="1028700" cy="590550"/>
          </a:xfrm>
          <a:prstGeom prst="roundRect">
            <a:avLst>
              <a:gd name="adj" fmla="val 16667"/>
            </a:avLst>
          </a:prstGeom>
          <a:solidFill>
            <a:srgbClr val="C6D9F1"/>
          </a:solidFill>
          <a:ln w="9525">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ts val="600"/>
              </a:spcBef>
            </a:pPr>
            <a:r>
              <a:rPr lang="en-US" altLang="en-US" sz="1100">
                <a:latin typeface="Calibri" pitchFamily="34" charset="0"/>
              </a:rPr>
              <a:t>Chính sách và Thể chế </a:t>
            </a:r>
            <a:endParaRPr lang="en-US" altLang="en-US"/>
          </a:p>
        </p:txBody>
      </p:sp>
      <p:cxnSp>
        <p:nvCxnSpPr>
          <p:cNvPr id="5130" name="AutoShape 26"/>
          <p:cNvCxnSpPr>
            <a:cxnSpLocks noChangeShapeType="1"/>
          </p:cNvCxnSpPr>
          <p:nvPr/>
        </p:nvCxnSpPr>
        <p:spPr bwMode="auto">
          <a:xfrm>
            <a:off x="1038225" y="1630363"/>
            <a:ext cx="1588" cy="2312987"/>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5131" name="Text Box 27"/>
          <p:cNvSpPr txBox="1">
            <a:spLocks noChangeArrowheads="1"/>
          </p:cNvSpPr>
          <p:nvPr/>
        </p:nvSpPr>
        <p:spPr bwMode="auto">
          <a:xfrm>
            <a:off x="2930525" y="4464050"/>
            <a:ext cx="4114800" cy="533400"/>
          </a:xfrm>
          <a:prstGeom prst="rect">
            <a:avLst/>
          </a:prstGeom>
          <a:solidFill>
            <a:srgbClr val="FFFFFF"/>
          </a:solidFill>
          <a:ln w="3175">
            <a:solidFill>
              <a:srgbClr val="000000"/>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100">
                <a:latin typeface="Calibri" pitchFamily="34" charset="0"/>
              </a:rPr>
              <a:t>Phối hợp giữa: Sở NN&amp;PTNT, Khuyến nông+hiệp hội+nhóm kỹ thuật của các TF để Triển khai các mô hình/dự án PPP theo chuỗi giá trị </a:t>
            </a:r>
            <a:endParaRPr lang="en-US" altLang="en-US"/>
          </a:p>
        </p:txBody>
      </p:sp>
      <p:cxnSp>
        <p:nvCxnSpPr>
          <p:cNvPr id="5132" name="AutoShape 28"/>
          <p:cNvCxnSpPr>
            <a:cxnSpLocks noChangeShapeType="1"/>
          </p:cNvCxnSpPr>
          <p:nvPr/>
        </p:nvCxnSpPr>
        <p:spPr bwMode="auto">
          <a:xfrm>
            <a:off x="2200275" y="4143375"/>
            <a:ext cx="736600" cy="641350"/>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5133" name="Text Box 29"/>
          <p:cNvSpPr txBox="1">
            <a:spLocks noChangeArrowheads="1"/>
          </p:cNvSpPr>
          <p:nvPr/>
        </p:nvSpPr>
        <p:spPr bwMode="auto">
          <a:xfrm>
            <a:off x="3467100" y="5278438"/>
            <a:ext cx="3098800" cy="40005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100">
                <a:latin typeface="Calibri" pitchFamily="34" charset="0"/>
              </a:rPr>
              <a:t>Nhóm nông dân+HTX+ công ty nông/lâm nghiệp</a:t>
            </a:r>
            <a:endParaRPr lang="en-US" altLang="en-US"/>
          </a:p>
        </p:txBody>
      </p:sp>
      <p:cxnSp>
        <p:nvCxnSpPr>
          <p:cNvPr id="5134" name="AutoShape 30"/>
          <p:cNvCxnSpPr>
            <a:cxnSpLocks noChangeShapeType="1"/>
          </p:cNvCxnSpPr>
          <p:nvPr/>
        </p:nvCxnSpPr>
        <p:spPr bwMode="auto">
          <a:xfrm>
            <a:off x="4770438" y="4997450"/>
            <a:ext cx="6350" cy="2857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5150" name="Text Box 31"/>
          <p:cNvSpPr txBox="1">
            <a:spLocks noChangeArrowheads="1"/>
          </p:cNvSpPr>
          <p:nvPr/>
        </p:nvSpPr>
        <p:spPr bwMode="auto">
          <a:xfrm>
            <a:off x="2657475" y="1436688"/>
            <a:ext cx="2798763" cy="514350"/>
          </a:xfrm>
          <a:prstGeom prst="rect">
            <a:avLst/>
          </a:prstGeom>
          <a:solidFill>
            <a:schemeClr val="accent1">
              <a:lumMod val="20000"/>
              <a:lumOff val="80000"/>
            </a:schemeClr>
          </a:solidFill>
          <a:ln w="3175">
            <a:solidFill>
              <a:schemeClr val="tx1"/>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r>
              <a:rPr lang="en-US" sz="1200" dirty="0" smtClean="0">
                <a:latin typeface="Times New Roman" pitchFamily="18" charset="0"/>
              </a:rPr>
              <a:t>8 </a:t>
            </a:r>
            <a:r>
              <a:rPr lang="en-US" sz="1200" dirty="0" err="1" smtClean="0">
                <a:latin typeface="Times New Roman" pitchFamily="18" charset="0"/>
              </a:rPr>
              <a:t>nhóm</a:t>
            </a:r>
            <a:r>
              <a:rPr lang="en-US" sz="1200" dirty="0" smtClean="0">
                <a:latin typeface="Times New Roman" pitchFamily="18" charset="0"/>
              </a:rPr>
              <a:t> TF </a:t>
            </a:r>
            <a:r>
              <a:rPr lang="en-US" sz="1200" dirty="0" err="1" smtClean="0">
                <a:latin typeface="Times New Roman" pitchFamily="18" charset="0"/>
              </a:rPr>
              <a:t>bao</a:t>
            </a:r>
            <a:r>
              <a:rPr lang="en-US" sz="1200" dirty="0" smtClean="0">
                <a:latin typeface="Times New Roman" pitchFamily="18" charset="0"/>
              </a:rPr>
              <a:t> </a:t>
            </a:r>
            <a:r>
              <a:rPr lang="en-US" sz="1200" dirty="0" err="1" smtClean="0">
                <a:latin typeface="Times New Roman" pitchFamily="18" charset="0"/>
              </a:rPr>
              <a:t>gồm</a:t>
            </a:r>
            <a:r>
              <a:rPr lang="en-US" sz="1200" dirty="0" smtClean="0">
                <a:latin typeface="Times New Roman" pitchFamily="18" charset="0"/>
              </a:rPr>
              <a:t> </a:t>
            </a:r>
            <a:r>
              <a:rPr lang="en-US" sz="1200" dirty="0" err="1" smtClean="0">
                <a:latin typeface="Times New Roman" pitchFamily="18" charset="0"/>
              </a:rPr>
              <a:t>khoảng</a:t>
            </a:r>
            <a:r>
              <a:rPr lang="en-US" sz="1200" dirty="0" smtClean="0">
                <a:latin typeface="Times New Roman" pitchFamily="18" charset="0"/>
              </a:rPr>
              <a:t> 60 </a:t>
            </a:r>
            <a:r>
              <a:rPr lang="en-US" sz="1200" dirty="0" err="1" smtClean="0">
                <a:latin typeface="Times New Roman" pitchFamily="18" charset="0"/>
              </a:rPr>
              <a:t>đối</a:t>
            </a:r>
            <a:r>
              <a:rPr lang="en-US" sz="1200" dirty="0" smtClean="0">
                <a:latin typeface="Times New Roman" pitchFamily="18" charset="0"/>
              </a:rPr>
              <a:t> </a:t>
            </a:r>
            <a:r>
              <a:rPr lang="en-US" sz="1200" dirty="0" err="1" smtClean="0">
                <a:latin typeface="Times New Roman" pitchFamily="18" charset="0"/>
              </a:rPr>
              <a:t>tác</a:t>
            </a:r>
            <a:r>
              <a:rPr lang="en-US" sz="1200" dirty="0" smtClean="0">
                <a:latin typeface="Times New Roman" pitchFamily="18" charset="0"/>
              </a:rPr>
              <a:t>: </a:t>
            </a:r>
            <a:r>
              <a:rPr lang="en-US" sz="1200" dirty="0" err="1" smtClean="0">
                <a:latin typeface="Times New Roman" pitchFamily="18" charset="0"/>
              </a:rPr>
              <a:t>công</a:t>
            </a:r>
            <a:r>
              <a:rPr lang="en-US" sz="1200" dirty="0" smtClean="0">
                <a:latin typeface="Times New Roman" pitchFamily="18" charset="0"/>
              </a:rPr>
              <a:t>, </a:t>
            </a:r>
            <a:r>
              <a:rPr lang="en-US" sz="1200" dirty="0" err="1" smtClean="0">
                <a:latin typeface="Times New Roman" pitchFamily="18" charset="0"/>
              </a:rPr>
              <a:t>tư</a:t>
            </a:r>
            <a:r>
              <a:rPr lang="en-US" sz="1200" dirty="0" smtClean="0">
                <a:latin typeface="Times New Roman" pitchFamily="18" charset="0"/>
              </a:rPr>
              <a:t>, </a:t>
            </a:r>
            <a:r>
              <a:rPr lang="en-US" sz="1200" dirty="0" err="1" smtClean="0">
                <a:latin typeface="Times New Roman" pitchFamily="18" charset="0"/>
              </a:rPr>
              <a:t>trung</a:t>
            </a:r>
            <a:r>
              <a:rPr lang="en-US" sz="1200" dirty="0" smtClean="0">
                <a:latin typeface="Times New Roman" pitchFamily="18" charset="0"/>
              </a:rPr>
              <a:t> </a:t>
            </a:r>
            <a:r>
              <a:rPr lang="en-US" sz="1200" dirty="0" err="1" smtClean="0">
                <a:latin typeface="Times New Roman" pitchFamily="18" charset="0"/>
              </a:rPr>
              <a:t>ương</a:t>
            </a:r>
            <a:r>
              <a:rPr lang="en-US" sz="1200" dirty="0" smtClean="0">
                <a:latin typeface="Times New Roman" pitchFamily="18" charset="0"/>
              </a:rPr>
              <a:t>, </a:t>
            </a:r>
            <a:r>
              <a:rPr lang="en-US" sz="1200" dirty="0" err="1" smtClean="0">
                <a:latin typeface="Times New Roman" pitchFamily="18" charset="0"/>
              </a:rPr>
              <a:t>địa</a:t>
            </a:r>
            <a:r>
              <a:rPr lang="en-US" sz="1200" dirty="0" smtClean="0">
                <a:latin typeface="Times New Roman" pitchFamily="18" charset="0"/>
              </a:rPr>
              <a:t> </a:t>
            </a:r>
            <a:r>
              <a:rPr lang="en-US" sz="1200" dirty="0" err="1" smtClean="0">
                <a:latin typeface="Times New Roman" pitchFamily="18" charset="0"/>
              </a:rPr>
              <a:t>phương</a:t>
            </a:r>
            <a:r>
              <a:rPr lang="en-US" sz="1200" dirty="0" smtClean="0">
                <a:latin typeface="Times New Roman" pitchFamily="18" charset="0"/>
              </a:rPr>
              <a:t>, NGO</a:t>
            </a:r>
          </a:p>
          <a:p>
            <a:pPr eaLnBrk="1" hangingPunct="1">
              <a:defRPr/>
            </a:pPr>
            <a:endParaRPr lang="en-US" dirty="0" smtClean="0"/>
          </a:p>
        </p:txBody>
      </p:sp>
      <p:cxnSp>
        <p:nvCxnSpPr>
          <p:cNvPr id="5136" name="AutoShape 32"/>
          <p:cNvCxnSpPr>
            <a:cxnSpLocks noChangeShapeType="1"/>
          </p:cNvCxnSpPr>
          <p:nvPr/>
        </p:nvCxnSpPr>
        <p:spPr bwMode="auto">
          <a:xfrm>
            <a:off x="4078288" y="1325563"/>
            <a:ext cx="6350" cy="136525"/>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5137" name="Text Box 33"/>
          <p:cNvSpPr txBox="1">
            <a:spLocks noChangeArrowheads="1"/>
          </p:cNvSpPr>
          <p:nvPr/>
        </p:nvSpPr>
        <p:spPr bwMode="auto">
          <a:xfrm>
            <a:off x="566738" y="2079625"/>
            <a:ext cx="885825" cy="50958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100">
                <a:latin typeface="Calibri" pitchFamily="34" charset="0"/>
              </a:rPr>
              <a:t>Ban Thư ký (Điều phối)</a:t>
            </a:r>
            <a:endParaRPr lang="en-US" altLang="en-US"/>
          </a:p>
        </p:txBody>
      </p:sp>
      <p:sp>
        <p:nvSpPr>
          <p:cNvPr id="5138" name="AutoShape 10"/>
          <p:cNvSpPr>
            <a:spLocks noChangeArrowheads="1"/>
          </p:cNvSpPr>
          <p:nvPr/>
        </p:nvSpPr>
        <p:spPr bwMode="auto">
          <a:xfrm>
            <a:off x="1728788" y="2451100"/>
            <a:ext cx="696912" cy="336550"/>
          </a:xfrm>
          <a:prstGeom prst="roundRect">
            <a:avLst>
              <a:gd name="adj" fmla="val 16667"/>
            </a:avLst>
          </a:prstGeom>
          <a:solidFill>
            <a:srgbClr val="FFFFFF"/>
          </a:solidFill>
          <a:ln w="6350">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200">
                <a:latin typeface="Times New Roman" pitchFamily="18" charset="0"/>
              </a:rPr>
              <a:t>Cà phê</a:t>
            </a:r>
            <a:endParaRPr lang="en-US" altLang="en-US"/>
          </a:p>
        </p:txBody>
      </p:sp>
      <p:sp>
        <p:nvSpPr>
          <p:cNvPr id="5139" name="AutoShape 11"/>
          <p:cNvSpPr>
            <a:spLocks noChangeArrowheads="1"/>
          </p:cNvSpPr>
          <p:nvPr/>
        </p:nvSpPr>
        <p:spPr bwMode="auto">
          <a:xfrm>
            <a:off x="2576513" y="2463800"/>
            <a:ext cx="696912" cy="336550"/>
          </a:xfrm>
          <a:prstGeom prst="roundRect">
            <a:avLst>
              <a:gd name="adj" fmla="val 16667"/>
            </a:avLst>
          </a:prstGeom>
          <a:solidFill>
            <a:srgbClr val="FFFFFF"/>
          </a:solidFill>
          <a:ln w="6350">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200">
                <a:latin typeface="Times New Roman" pitchFamily="18" charset="0"/>
              </a:rPr>
              <a:t>Chè</a:t>
            </a:r>
            <a:endParaRPr lang="en-US" altLang="en-US"/>
          </a:p>
        </p:txBody>
      </p:sp>
      <p:sp>
        <p:nvSpPr>
          <p:cNvPr id="5140" name="AutoShape 12"/>
          <p:cNvSpPr>
            <a:spLocks noChangeArrowheads="1"/>
          </p:cNvSpPr>
          <p:nvPr/>
        </p:nvSpPr>
        <p:spPr bwMode="auto">
          <a:xfrm>
            <a:off x="3384550" y="2460625"/>
            <a:ext cx="949325" cy="336550"/>
          </a:xfrm>
          <a:prstGeom prst="roundRect">
            <a:avLst>
              <a:gd name="adj" fmla="val 16667"/>
            </a:avLst>
          </a:prstGeom>
          <a:solidFill>
            <a:srgbClr val="FFFFFF"/>
          </a:solidFill>
          <a:ln w="6350">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200">
                <a:latin typeface="Times New Roman" pitchFamily="18" charset="0"/>
              </a:rPr>
              <a:t>HH.Chung</a:t>
            </a:r>
            <a:endParaRPr lang="en-US" altLang="en-US"/>
          </a:p>
        </p:txBody>
      </p:sp>
      <p:sp>
        <p:nvSpPr>
          <p:cNvPr id="5141" name="AutoShape 13"/>
          <p:cNvSpPr>
            <a:spLocks noChangeArrowheads="1"/>
          </p:cNvSpPr>
          <p:nvPr/>
        </p:nvSpPr>
        <p:spPr bwMode="auto">
          <a:xfrm>
            <a:off x="4464050" y="2451100"/>
            <a:ext cx="781050" cy="336550"/>
          </a:xfrm>
          <a:prstGeom prst="roundRect">
            <a:avLst>
              <a:gd name="adj" fmla="val 16667"/>
            </a:avLst>
          </a:prstGeom>
          <a:solidFill>
            <a:srgbClr val="FFFFFF"/>
          </a:solidFill>
          <a:ln w="6350">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200">
                <a:latin typeface="Times New Roman" pitchFamily="18" charset="0"/>
              </a:rPr>
              <a:t>Rau quả</a:t>
            </a:r>
            <a:endParaRPr lang="en-US" altLang="en-US"/>
          </a:p>
        </p:txBody>
      </p:sp>
      <p:sp>
        <p:nvSpPr>
          <p:cNvPr id="5142" name="AutoShape 14"/>
          <p:cNvSpPr>
            <a:spLocks noChangeArrowheads="1"/>
          </p:cNvSpPr>
          <p:nvPr/>
        </p:nvSpPr>
        <p:spPr bwMode="auto">
          <a:xfrm>
            <a:off x="2757488" y="3219450"/>
            <a:ext cx="896937" cy="336550"/>
          </a:xfrm>
          <a:prstGeom prst="roundRect">
            <a:avLst>
              <a:gd name="adj" fmla="val 16667"/>
            </a:avLst>
          </a:prstGeom>
          <a:solidFill>
            <a:srgbClr val="FFFFFF"/>
          </a:solidFill>
          <a:ln w="6350">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200">
                <a:latin typeface="Times New Roman" pitchFamily="18" charset="0"/>
              </a:rPr>
              <a:t>Hóa chất</a:t>
            </a:r>
          </a:p>
          <a:p>
            <a:pPr eaLnBrk="1" hangingPunct="1"/>
            <a:endParaRPr lang="en-US" altLang="en-US"/>
          </a:p>
        </p:txBody>
      </p:sp>
      <p:sp>
        <p:nvSpPr>
          <p:cNvPr id="5143" name="AutoShape 15"/>
          <p:cNvSpPr>
            <a:spLocks noChangeArrowheads="1"/>
          </p:cNvSpPr>
          <p:nvPr/>
        </p:nvSpPr>
        <p:spPr bwMode="auto">
          <a:xfrm>
            <a:off x="5319713" y="2460625"/>
            <a:ext cx="1169987" cy="336550"/>
          </a:xfrm>
          <a:prstGeom prst="roundRect">
            <a:avLst>
              <a:gd name="adj" fmla="val 16667"/>
            </a:avLst>
          </a:prstGeom>
          <a:solidFill>
            <a:srgbClr val="FFFFFF"/>
          </a:solidFill>
          <a:ln w="6350">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200">
                <a:latin typeface="Times New Roman" pitchFamily="18" charset="0"/>
              </a:rPr>
              <a:t>Gia vi, hồ tiêu</a:t>
            </a:r>
            <a:endParaRPr lang="en-US" altLang="en-US"/>
          </a:p>
        </p:txBody>
      </p:sp>
      <p:sp>
        <p:nvSpPr>
          <p:cNvPr id="5144" name="AutoShape 16"/>
          <p:cNvSpPr>
            <a:spLocks noChangeArrowheads="1"/>
          </p:cNvSpPr>
          <p:nvPr/>
        </p:nvSpPr>
        <p:spPr bwMode="auto">
          <a:xfrm>
            <a:off x="4603750" y="3227388"/>
            <a:ext cx="917575" cy="336550"/>
          </a:xfrm>
          <a:prstGeom prst="roundRect">
            <a:avLst>
              <a:gd name="adj" fmla="val 16667"/>
            </a:avLst>
          </a:prstGeom>
          <a:solidFill>
            <a:srgbClr val="FFFFFF"/>
          </a:solidFill>
          <a:ln w="6350">
            <a:solidFill>
              <a:srgbClr val="FF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200">
                <a:latin typeface="Times New Roman" pitchFamily="18" charset="0"/>
              </a:rPr>
              <a:t>Tài Chính</a:t>
            </a:r>
            <a:endParaRPr lang="en-US" altLang="en-US"/>
          </a:p>
        </p:txBody>
      </p:sp>
      <p:sp>
        <p:nvSpPr>
          <p:cNvPr id="5145" name="AutoShape 17"/>
          <p:cNvSpPr>
            <a:spLocks noChangeArrowheads="1"/>
          </p:cNvSpPr>
          <p:nvPr/>
        </p:nvSpPr>
        <p:spPr bwMode="auto">
          <a:xfrm>
            <a:off x="6565900" y="2473325"/>
            <a:ext cx="820738" cy="336550"/>
          </a:xfrm>
          <a:prstGeom prst="roundRect">
            <a:avLst>
              <a:gd name="adj" fmla="val 16667"/>
            </a:avLst>
          </a:prstGeom>
          <a:solidFill>
            <a:srgbClr val="FFFFFF"/>
          </a:solidFill>
          <a:ln w="6350">
            <a:solidFill>
              <a:srgbClr val="000000"/>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200">
                <a:latin typeface="Times New Roman" pitchFamily="18" charset="0"/>
              </a:rPr>
              <a:t>Thủy sản</a:t>
            </a:r>
            <a:endParaRPr lang="en-US" altLang="en-US"/>
          </a:p>
        </p:txBody>
      </p:sp>
      <p:sp>
        <p:nvSpPr>
          <p:cNvPr id="5146" name="Text Box 19"/>
          <p:cNvSpPr txBox="1">
            <a:spLocks noChangeArrowheads="1"/>
          </p:cNvSpPr>
          <p:nvPr/>
        </p:nvSpPr>
        <p:spPr bwMode="auto">
          <a:xfrm>
            <a:off x="3600450" y="3487738"/>
            <a:ext cx="479425" cy="279400"/>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100">
                <a:latin typeface="Calibri" pitchFamily="34" charset="0"/>
              </a:rPr>
              <a:t>2015</a:t>
            </a:r>
            <a:endParaRPr lang="en-US" altLang="en-US"/>
          </a:p>
        </p:txBody>
      </p:sp>
      <p:cxnSp>
        <p:nvCxnSpPr>
          <p:cNvPr id="5147" name="AutoShape 23"/>
          <p:cNvCxnSpPr>
            <a:cxnSpLocks noChangeShapeType="1"/>
            <a:endCxn id="5139" idx="2"/>
          </p:cNvCxnSpPr>
          <p:nvPr/>
        </p:nvCxnSpPr>
        <p:spPr bwMode="auto">
          <a:xfrm flipH="1" flipV="1">
            <a:off x="2924175" y="2800350"/>
            <a:ext cx="14288" cy="320675"/>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48" name="AutoShape 25"/>
          <p:cNvCxnSpPr>
            <a:cxnSpLocks noChangeShapeType="1"/>
            <a:endCxn id="5138" idx="2"/>
          </p:cNvCxnSpPr>
          <p:nvPr/>
        </p:nvCxnSpPr>
        <p:spPr bwMode="auto">
          <a:xfrm flipV="1">
            <a:off x="2078038" y="2787650"/>
            <a:ext cx="0" cy="333375"/>
          </a:xfrm>
          <a:prstGeom prst="straightConnector1">
            <a:avLst/>
          </a:prstGeom>
          <a:noFill/>
          <a:ln w="6350"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cxnSp>
      <p:sp>
        <p:nvSpPr>
          <p:cNvPr id="5149" name="Text Box 9"/>
          <p:cNvSpPr txBox="1">
            <a:spLocks noChangeArrowheads="1"/>
          </p:cNvSpPr>
          <p:nvPr/>
        </p:nvSpPr>
        <p:spPr bwMode="auto">
          <a:xfrm>
            <a:off x="5461000" y="3503613"/>
            <a:ext cx="477838" cy="279400"/>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1000"/>
              </a:spcAft>
            </a:pPr>
            <a:r>
              <a:rPr lang="en-US" altLang="en-US" sz="1100">
                <a:latin typeface="Calibri" pitchFamily="34" charset="0"/>
              </a:rPr>
              <a:t>2014</a:t>
            </a:r>
            <a:endParaRPr lang="en-US" altLang="en-US"/>
          </a:p>
        </p:txBody>
      </p:sp>
      <p:cxnSp>
        <p:nvCxnSpPr>
          <p:cNvPr id="3" name="Straight Connector 2"/>
          <p:cNvCxnSpPr/>
          <p:nvPr/>
        </p:nvCxnSpPr>
        <p:spPr>
          <a:xfrm>
            <a:off x="1797050" y="3121025"/>
            <a:ext cx="5554663" cy="0"/>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5151" name="AutoShape 23"/>
          <p:cNvCxnSpPr>
            <a:cxnSpLocks noChangeShapeType="1"/>
          </p:cNvCxnSpPr>
          <p:nvPr/>
        </p:nvCxnSpPr>
        <p:spPr bwMode="auto">
          <a:xfrm flipH="1" flipV="1">
            <a:off x="5870575" y="2800350"/>
            <a:ext cx="14288" cy="320675"/>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52" name="AutoShape 25"/>
          <p:cNvCxnSpPr>
            <a:cxnSpLocks noChangeShapeType="1"/>
          </p:cNvCxnSpPr>
          <p:nvPr/>
        </p:nvCxnSpPr>
        <p:spPr bwMode="auto">
          <a:xfrm flipV="1">
            <a:off x="3748088" y="2773363"/>
            <a:ext cx="0" cy="333375"/>
          </a:xfrm>
          <a:prstGeom prst="straightConnector1">
            <a:avLst/>
          </a:prstGeom>
          <a:noFill/>
          <a:ln w="6350"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cxnSp>
      <p:cxnSp>
        <p:nvCxnSpPr>
          <p:cNvPr id="5153" name="AutoShape 25"/>
          <p:cNvCxnSpPr>
            <a:cxnSpLocks noChangeShapeType="1"/>
          </p:cNvCxnSpPr>
          <p:nvPr/>
        </p:nvCxnSpPr>
        <p:spPr bwMode="auto">
          <a:xfrm flipV="1">
            <a:off x="4816475" y="2759075"/>
            <a:ext cx="0" cy="333375"/>
          </a:xfrm>
          <a:prstGeom prst="straightConnector1">
            <a:avLst/>
          </a:prstGeom>
          <a:noFill/>
          <a:ln w="6350"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cxnSp>
      <p:cxnSp>
        <p:nvCxnSpPr>
          <p:cNvPr id="5154" name="AutoShape 25"/>
          <p:cNvCxnSpPr>
            <a:cxnSpLocks noChangeShapeType="1"/>
          </p:cNvCxnSpPr>
          <p:nvPr/>
        </p:nvCxnSpPr>
        <p:spPr bwMode="auto">
          <a:xfrm flipV="1">
            <a:off x="6977063" y="2773363"/>
            <a:ext cx="0" cy="333375"/>
          </a:xfrm>
          <a:prstGeom prst="straightConnector1">
            <a:avLst/>
          </a:prstGeom>
          <a:noFill/>
          <a:ln w="6350"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cxnSp>
      <p:cxnSp>
        <p:nvCxnSpPr>
          <p:cNvPr id="5155" name="AutoShape 23"/>
          <p:cNvCxnSpPr>
            <a:cxnSpLocks noChangeShapeType="1"/>
          </p:cNvCxnSpPr>
          <p:nvPr/>
        </p:nvCxnSpPr>
        <p:spPr bwMode="auto">
          <a:xfrm flipH="1" flipV="1">
            <a:off x="2271713" y="2771775"/>
            <a:ext cx="12700" cy="349250"/>
          </a:xfrm>
          <a:prstGeom prst="straightConnector1">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5156" name="AutoShape 23"/>
          <p:cNvCxnSpPr>
            <a:cxnSpLocks noChangeShapeType="1"/>
          </p:cNvCxnSpPr>
          <p:nvPr/>
        </p:nvCxnSpPr>
        <p:spPr bwMode="auto">
          <a:xfrm flipH="1" flipV="1">
            <a:off x="3100388" y="2773363"/>
            <a:ext cx="12700" cy="349250"/>
          </a:xfrm>
          <a:prstGeom prst="straightConnector1">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5157" name="AutoShape 23"/>
          <p:cNvCxnSpPr>
            <a:cxnSpLocks noChangeShapeType="1"/>
          </p:cNvCxnSpPr>
          <p:nvPr/>
        </p:nvCxnSpPr>
        <p:spPr bwMode="auto">
          <a:xfrm flipH="1" flipV="1">
            <a:off x="3927475" y="2774950"/>
            <a:ext cx="14288" cy="349250"/>
          </a:xfrm>
          <a:prstGeom prst="straightConnector1">
            <a:avLst/>
          </a:prstGeom>
          <a:noFill/>
          <a:ln w="6350">
            <a:solidFill>
              <a:srgbClr val="FF0000"/>
            </a:solidFill>
            <a:prstDash val="sysDot"/>
            <a:round/>
            <a:headEnd/>
            <a:tailEnd type="triangle" w="med" len="med"/>
          </a:ln>
          <a:extLst>
            <a:ext uri="{909E8E84-426E-40DD-AFC4-6F175D3DCCD1}">
              <a14:hiddenFill xmlns:a14="http://schemas.microsoft.com/office/drawing/2010/main">
                <a:noFill/>
              </a14:hiddenFill>
            </a:ext>
          </a:extLst>
        </p:spPr>
      </p:cxnSp>
      <p:cxnSp>
        <p:nvCxnSpPr>
          <p:cNvPr id="5158" name="AutoShape 23"/>
          <p:cNvCxnSpPr>
            <a:cxnSpLocks noChangeShapeType="1"/>
          </p:cNvCxnSpPr>
          <p:nvPr/>
        </p:nvCxnSpPr>
        <p:spPr bwMode="auto">
          <a:xfrm flipH="1" flipV="1">
            <a:off x="5699125" y="2765425"/>
            <a:ext cx="14288" cy="349250"/>
          </a:xfrm>
          <a:prstGeom prst="straightConnector1">
            <a:avLst/>
          </a:prstGeom>
          <a:noFill/>
          <a:ln w="6350">
            <a:solidFill>
              <a:srgbClr val="FF0000"/>
            </a:solidFill>
            <a:prstDash val="sysDot"/>
            <a:round/>
            <a:headEnd/>
            <a:tailEnd type="triangle" w="med" len="med"/>
          </a:ln>
          <a:extLst>
            <a:ext uri="{909E8E84-426E-40DD-AFC4-6F175D3DCCD1}">
              <a14:hiddenFill xmlns:a14="http://schemas.microsoft.com/office/drawing/2010/main">
                <a:noFill/>
              </a14:hiddenFill>
            </a:ext>
          </a:extLst>
        </p:spPr>
      </p:cxnSp>
      <p:cxnSp>
        <p:nvCxnSpPr>
          <p:cNvPr id="5159" name="AutoShape 23"/>
          <p:cNvCxnSpPr>
            <a:cxnSpLocks noChangeShapeType="1"/>
          </p:cNvCxnSpPr>
          <p:nvPr/>
        </p:nvCxnSpPr>
        <p:spPr bwMode="auto">
          <a:xfrm flipH="1" flipV="1">
            <a:off x="6881813" y="2754313"/>
            <a:ext cx="12700" cy="349250"/>
          </a:xfrm>
          <a:prstGeom prst="straightConnector1">
            <a:avLst/>
          </a:prstGeom>
          <a:noFill/>
          <a:ln w="6350">
            <a:solidFill>
              <a:srgbClr val="FF0000"/>
            </a:solidFill>
            <a:prstDash val="sysDot"/>
            <a:round/>
            <a:headEnd/>
            <a:tailEnd type="triangle" w="med" len="med"/>
          </a:ln>
          <a:extLst>
            <a:ext uri="{909E8E84-426E-40DD-AFC4-6F175D3DCCD1}">
              <a14:hiddenFill xmlns:a14="http://schemas.microsoft.com/office/drawing/2010/main">
                <a:noFill/>
              </a14:hiddenFill>
            </a:ext>
          </a:extLst>
        </p:spPr>
      </p:cxnSp>
      <p:cxnSp>
        <p:nvCxnSpPr>
          <p:cNvPr id="5160" name="AutoShape 23"/>
          <p:cNvCxnSpPr>
            <a:cxnSpLocks noChangeShapeType="1"/>
          </p:cNvCxnSpPr>
          <p:nvPr/>
        </p:nvCxnSpPr>
        <p:spPr bwMode="auto">
          <a:xfrm flipH="1" flipV="1">
            <a:off x="4919663" y="2759075"/>
            <a:ext cx="12700" cy="349250"/>
          </a:xfrm>
          <a:prstGeom prst="straightConnector1">
            <a:avLst/>
          </a:prstGeom>
          <a:noFill/>
          <a:ln w="6350">
            <a:solidFill>
              <a:srgbClr val="FF0000"/>
            </a:solidFill>
            <a:prstDash val="sysDot"/>
            <a:round/>
            <a:headEnd/>
            <a:tailEnd type="triangle" w="med" len="med"/>
          </a:ln>
          <a:extLst>
            <a:ext uri="{909E8E84-426E-40DD-AFC4-6F175D3DCCD1}">
              <a14:hiddenFill xmlns:a14="http://schemas.microsoft.com/office/drawing/2010/main">
                <a:noFill/>
              </a14:hiddenFill>
            </a:ext>
          </a:extLst>
        </p:spPr>
      </p:cxnSp>
      <p:cxnSp>
        <p:nvCxnSpPr>
          <p:cNvPr id="31" name="Elbow Connector 30"/>
          <p:cNvCxnSpPr>
            <a:stCxn id="28" idx="0"/>
            <a:endCxn id="5150" idx="3"/>
          </p:cNvCxnSpPr>
          <p:nvPr/>
        </p:nvCxnSpPr>
        <p:spPr>
          <a:xfrm rot="16200000" flipV="1">
            <a:off x="6671470" y="478631"/>
            <a:ext cx="227012" cy="2657475"/>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 name="Down Arrow 5156"/>
          <p:cNvSpPr/>
          <p:nvPr/>
        </p:nvSpPr>
        <p:spPr>
          <a:xfrm>
            <a:off x="3914775" y="1951038"/>
            <a:ext cx="46038" cy="2270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161" name="Straight Connector 5160"/>
          <p:cNvCxnSpPr/>
          <p:nvPr/>
        </p:nvCxnSpPr>
        <p:spPr>
          <a:xfrm>
            <a:off x="1452563" y="2178050"/>
            <a:ext cx="59340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63" name="Straight Arrow Connector 5162"/>
          <p:cNvCxnSpPr>
            <a:endCxn id="5138" idx="0"/>
          </p:cNvCxnSpPr>
          <p:nvPr/>
        </p:nvCxnSpPr>
        <p:spPr>
          <a:xfrm>
            <a:off x="2068513" y="2178050"/>
            <a:ext cx="9525" cy="273050"/>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a:off x="2895600" y="2200275"/>
            <a:ext cx="0" cy="273050"/>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a:off x="3757613" y="2200275"/>
            <a:ext cx="0" cy="273050"/>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4619625" y="2200275"/>
            <a:ext cx="0" cy="273050"/>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a:off x="5634038" y="2208213"/>
            <a:ext cx="0" cy="273050"/>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6846888" y="2208213"/>
            <a:ext cx="0" cy="271462"/>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16656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Group 23"/>
          <p:cNvGrpSpPr>
            <a:grpSpLocks/>
          </p:cNvGrpSpPr>
          <p:nvPr/>
        </p:nvGrpSpPr>
        <p:grpSpPr bwMode="auto">
          <a:xfrm>
            <a:off x="228600" y="381000"/>
            <a:ext cx="8763000" cy="6019800"/>
            <a:chOff x="1029494" y="762000"/>
            <a:chExt cx="7467600" cy="4901527"/>
          </a:xfrm>
        </p:grpSpPr>
        <p:sp>
          <p:nvSpPr>
            <p:cNvPr id="6147" name="TextBox 1"/>
            <p:cNvSpPr txBox="1">
              <a:spLocks noChangeArrowheads="1"/>
            </p:cNvSpPr>
            <p:nvPr/>
          </p:nvSpPr>
          <p:spPr bwMode="auto">
            <a:xfrm>
              <a:off x="2133600" y="762000"/>
              <a:ext cx="5867400" cy="375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solidFill>
                    <a:srgbClr val="0070C0"/>
                  </a:solidFill>
                </a:rPr>
                <a:t>Cách tiếp cận về PPP trong nông nghiệp</a:t>
              </a:r>
            </a:p>
          </p:txBody>
        </p:sp>
        <p:sp>
          <p:nvSpPr>
            <p:cNvPr id="6148" name="TextBox 2"/>
            <p:cNvSpPr txBox="1">
              <a:spLocks noChangeArrowheads="1"/>
            </p:cNvSpPr>
            <p:nvPr/>
          </p:nvSpPr>
          <p:spPr bwMode="auto">
            <a:xfrm>
              <a:off x="3810000" y="2362200"/>
              <a:ext cx="685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grpSp>
          <p:nvGrpSpPr>
            <p:cNvPr id="6149" name="Group 1"/>
            <p:cNvGrpSpPr>
              <a:grpSpLocks/>
            </p:cNvGrpSpPr>
            <p:nvPr/>
          </p:nvGrpSpPr>
          <p:grpSpPr bwMode="auto">
            <a:xfrm>
              <a:off x="1830794" y="1411244"/>
              <a:ext cx="5791200" cy="3428768"/>
              <a:chOff x="-292953" y="196717"/>
              <a:chExt cx="9330746" cy="5822436"/>
            </a:xfrm>
          </p:grpSpPr>
          <p:sp>
            <p:nvSpPr>
              <p:cNvPr id="14" name="Rectangle 8"/>
              <p:cNvSpPr>
                <a:spLocks noChangeArrowheads="1"/>
              </p:cNvSpPr>
              <p:nvPr/>
            </p:nvSpPr>
            <p:spPr bwMode="auto">
              <a:xfrm>
                <a:off x="-292329" y="196641"/>
                <a:ext cx="9330746" cy="5822030"/>
              </a:xfrm>
              <a:prstGeom prst="ellipse">
                <a:avLst/>
              </a:prstGeom>
              <a:solidFill>
                <a:schemeClr val="accent6">
                  <a:lumMod val="60000"/>
                  <a:lumOff val="40000"/>
                </a:schemeClr>
              </a:solidFill>
              <a:ln w="38100">
                <a:solidFill>
                  <a:srgbClr val="F2F2F2"/>
                </a:solidFill>
                <a:miter lim="800000"/>
                <a:headEnd/>
                <a:tailEnd/>
              </a:ln>
              <a:effectLst>
                <a:outerShdw dist="28398" dir="3806097" algn="ctr" rotWithShape="0">
                  <a:srgbClr val="205867">
                    <a:alpha val="50000"/>
                  </a:srgbClr>
                </a:outerShdw>
              </a:effectLst>
            </p:spPr>
            <p:txBody>
              <a:bodyPr tIns="182880" rIns="274320"/>
              <a:lstStyle/>
              <a:p>
                <a:pPr algn="just">
                  <a:defRPr/>
                </a:pPr>
                <a:endParaRPr lang="vi-VN" dirty="0">
                  <a:latin typeface="Arial" charset="0"/>
                  <a:cs typeface="Arial" charset="0"/>
                </a:endParaRPr>
              </a:p>
            </p:txBody>
          </p:sp>
          <p:sp>
            <p:nvSpPr>
              <p:cNvPr id="15" name="Rectangle 9"/>
              <p:cNvSpPr>
                <a:spLocks noChangeArrowheads="1"/>
              </p:cNvSpPr>
              <p:nvPr/>
            </p:nvSpPr>
            <p:spPr bwMode="auto">
              <a:xfrm>
                <a:off x="973768" y="989084"/>
                <a:ext cx="6918768" cy="4185931"/>
              </a:xfrm>
              <a:prstGeom prst="ellipse">
                <a:avLst/>
              </a:prstGeom>
              <a:solidFill>
                <a:schemeClr val="accent6">
                  <a:lumMod val="40000"/>
                  <a:lumOff val="60000"/>
                </a:schemeClr>
              </a:solidFill>
              <a:ln w="38100">
                <a:solidFill>
                  <a:srgbClr val="F2F2F2"/>
                </a:solidFill>
                <a:miter lim="800000"/>
                <a:headEnd/>
                <a:tailEnd/>
              </a:ln>
              <a:effectLst>
                <a:outerShdw dist="28398" dir="3806097" algn="ctr" rotWithShape="0">
                  <a:srgbClr val="4E6128">
                    <a:alpha val="50000"/>
                  </a:srgbClr>
                </a:outerShdw>
              </a:effectLst>
            </p:spPr>
            <p:txBody>
              <a:bodyPr tIns="182880" rIns="274320" bIns="0"/>
              <a:lstStyle/>
              <a:p>
                <a:pPr marL="465138" algn="just">
                  <a:spcBef>
                    <a:spcPts val="600"/>
                  </a:spcBef>
                  <a:defRPr/>
                </a:pPr>
                <a:endParaRPr lang="vi-VN" sz="1600" dirty="0">
                  <a:latin typeface="Arial" charset="0"/>
                  <a:ea typeface="Tahoma" pitchFamily="34" charset="0"/>
                  <a:cs typeface="Arial" charset="0"/>
                </a:endParaRPr>
              </a:p>
            </p:txBody>
          </p:sp>
          <p:sp>
            <p:nvSpPr>
              <p:cNvPr id="16" name="Rectangle 10"/>
              <p:cNvSpPr>
                <a:spLocks noChangeArrowheads="1"/>
              </p:cNvSpPr>
              <p:nvPr/>
            </p:nvSpPr>
            <p:spPr bwMode="auto">
              <a:xfrm>
                <a:off x="1178389" y="1681797"/>
                <a:ext cx="6629741" cy="2285686"/>
              </a:xfrm>
              <a:prstGeom prst="ellipse">
                <a:avLst/>
              </a:prstGeom>
              <a:solidFill>
                <a:schemeClr val="accent3">
                  <a:lumMod val="40000"/>
                  <a:lumOff val="60000"/>
                </a:schemeClr>
              </a:solidFill>
              <a:ln>
                <a:headEnd/>
                <a:tailEnd/>
              </a:ln>
            </p:spPr>
            <p:style>
              <a:lnRef idx="3">
                <a:schemeClr val="lt1"/>
              </a:lnRef>
              <a:fillRef idx="1">
                <a:schemeClr val="accent6"/>
              </a:fillRef>
              <a:effectRef idx="1">
                <a:schemeClr val="accent6"/>
              </a:effectRef>
              <a:fontRef idx="minor">
                <a:schemeClr val="lt1"/>
              </a:fontRef>
            </p:style>
            <p:txBody>
              <a:bodyPr tIns="182880" rIns="182880" bIns="91440"/>
              <a:lstStyle/>
              <a:p>
                <a:pPr marL="465138" algn="ctr">
                  <a:spcBef>
                    <a:spcPts val="600"/>
                  </a:spcBef>
                  <a:defRPr/>
                </a:pPr>
                <a:r>
                  <a:rPr lang="en-US" b="1" dirty="0" err="1">
                    <a:solidFill>
                      <a:schemeClr val="tx1"/>
                    </a:solidFill>
                    <a:latin typeface="Arial" pitchFamily="34" charset="0"/>
                    <a:cs typeface="Arial" pitchFamily="34" charset="0"/>
                  </a:rPr>
                  <a:t>Đối</a:t>
                </a:r>
                <a:r>
                  <a:rPr lang="en-US" b="1" dirty="0">
                    <a:solidFill>
                      <a:schemeClr val="tx1"/>
                    </a:solidFill>
                    <a:latin typeface="Arial" pitchFamily="34" charset="0"/>
                    <a:cs typeface="Arial" pitchFamily="34" charset="0"/>
                  </a:rPr>
                  <a:t> </a:t>
                </a:r>
                <a:r>
                  <a:rPr lang="en-US" b="1" dirty="0" err="1">
                    <a:solidFill>
                      <a:schemeClr val="tx1"/>
                    </a:solidFill>
                    <a:latin typeface="Arial" pitchFamily="34" charset="0"/>
                    <a:cs typeface="Arial" pitchFamily="34" charset="0"/>
                  </a:rPr>
                  <a:t>tác</a:t>
                </a:r>
                <a:r>
                  <a:rPr lang="en-US" b="1" dirty="0">
                    <a:solidFill>
                      <a:schemeClr val="tx1"/>
                    </a:solidFill>
                    <a:latin typeface="Arial" pitchFamily="34" charset="0"/>
                    <a:cs typeface="Arial" pitchFamily="34" charset="0"/>
                  </a:rPr>
                  <a:t> </a:t>
                </a:r>
                <a:r>
                  <a:rPr lang="en-US" b="1" dirty="0" err="1">
                    <a:solidFill>
                      <a:schemeClr val="tx1"/>
                    </a:solidFill>
                    <a:latin typeface="Arial" pitchFamily="34" charset="0"/>
                    <a:cs typeface="Arial" pitchFamily="34" charset="0"/>
                  </a:rPr>
                  <a:t>công</a:t>
                </a:r>
                <a:r>
                  <a:rPr lang="en-US" b="1" dirty="0">
                    <a:solidFill>
                      <a:schemeClr val="tx1"/>
                    </a:solidFill>
                    <a:latin typeface="Arial" pitchFamily="34" charset="0"/>
                    <a:cs typeface="Arial" pitchFamily="34" charset="0"/>
                  </a:rPr>
                  <a:t> </a:t>
                </a:r>
                <a:r>
                  <a:rPr lang="en-US" b="1" dirty="0" err="1">
                    <a:solidFill>
                      <a:schemeClr val="tx1"/>
                    </a:solidFill>
                    <a:latin typeface="Arial" pitchFamily="34" charset="0"/>
                    <a:cs typeface="Arial" pitchFamily="34" charset="0"/>
                  </a:rPr>
                  <a:t>tư</a:t>
                </a:r>
                <a:r>
                  <a:rPr lang="en-US" b="1" dirty="0">
                    <a:solidFill>
                      <a:schemeClr val="tx1"/>
                    </a:solidFill>
                    <a:latin typeface="Arial" pitchFamily="34" charset="0"/>
                    <a:cs typeface="Arial" pitchFamily="34" charset="0"/>
                  </a:rPr>
                  <a:t> </a:t>
                </a:r>
                <a:r>
                  <a:rPr lang="vi-VN" b="1" dirty="0">
                    <a:solidFill>
                      <a:schemeClr val="tx1"/>
                    </a:solidFill>
                    <a:cs typeface="Arial" pitchFamily="34" charset="0"/>
                  </a:rPr>
                  <a:t>(PPP)</a:t>
                </a:r>
              </a:p>
              <a:p>
                <a:pPr marL="914400" lvl="1" indent="-463550" algn="just">
                  <a:spcBef>
                    <a:spcPts val="300"/>
                  </a:spcBef>
                  <a:buFont typeface="Wingdings" pitchFamily="2" charset="2"/>
                  <a:buChar char="§"/>
                  <a:defRPr/>
                </a:pPr>
                <a:r>
                  <a:rPr lang="en-US" sz="1050" dirty="0" err="1">
                    <a:solidFill>
                      <a:schemeClr val="tx1"/>
                    </a:solidFill>
                    <a:latin typeface="Arial" pitchFamily="34" charset="0"/>
                    <a:cs typeface="Arial" pitchFamily="34" charset="0"/>
                  </a:rPr>
                  <a:t>Hợp</a:t>
                </a:r>
                <a:r>
                  <a:rPr lang="en-US" sz="1050" dirty="0">
                    <a:solidFill>
                      <a:schemeClr val="tx1"/>
                    </a:solidFill>
                    <a:latin typeface="Arial" pitchFamily="34" charset="0"/>
                    <a:cs typeface="Arial" pitchFamily="34" charset="0"/>
                  </a:rPr>
                  <a:t> </a:t>
                </a:r>
                <a:r>
                  <a:rPr lang="en-US" sz="1050" dirty="0" err="1">
                    <a:solidFill>
                      <a:schemeClr val="tx1"/>
                    </a:solidFill>
                    <a:latin typeface="Arial" pitchFamily="34" charset="0"/>
                    <a:cs typeface="Arial" pitchFamily="34" charset="0"/>
                  </a:rPr>
                  <a:t>đồng</a:t>
                </a:r>
                <a:r>
                  <a:rPr lang="en-US" sz="1050" dirty="0">
                    <a:solidFill>
                      <a:schemeClr val="tx1"/>
                    </a:solidFill>
                    <a:latin typeface="Arial" pitchFamily="34" charset="0"/>
                    <a:cs typeface="Arial" pitchFamily="34" charset="0"/>
                  </a:rPr>
                  <a:t> </a:t>
                </a:r>
                <a:r>
                  <a:rPr lang="en-US" sz="1050" dirty="0" err="1">
                    <a:solidFill>
                      <a:schemeClr val="tx1"/>
                    </a:solidFill>
                    <a:latin typeface="Arial" pitchFamily="34" charset="0"/>
                    <a:cs typeface="Arial" pitchFamily="34" charset="0"/>
                  </a:rPr>
                  <a:t>chính</a:t>
                </a:r>
                <a:r>
                  <a:rPr lang="en-US" sz="1050" dirty="0">
                    <a:solidFill>
                      <a:schemeClr val="tx1"/>
                    </a:solidFill>
                    <a:latin typeface="Arial" pitchFamily="34" charset="0"/>
                    <a:cs typeface="Arial" pitchFamily="34" charset="0"/>
                  </a:rPr>
                  <a:t> </a:t>
                </a:r>
                <a:r>
                  <a:rPr lang="en-US" sz="1050" dirty="0" err="1">
                    <a:solidFill>
                      <a:schemeClr val="tx1"/>
                    </a:solidFill>
                    <a:latin typeface="Arial" pitchFamily="34" charset="0"/>
                    <a:cs typeface="Arial" pitchFamily="34" charset="0"/>
                  </a:rPr>
                  <a:t>thức</a:t>
                </a:r>
                <a:r>
                  <a:rPr lang="en-US" sz="1050" dirty="0">
                    <a:solidFill>
                      <a:schemeClr val="tx1"/>
                    </a:solidFill>
                    <a:latin typeface="Arial" pitchFamily="34" charset="0"/>
                    <a:cs typeface="Arial" pitchFamily="34" charset="0"/>
                  </a:rPr>
                  <a:t>: chi </a:t>
                </a:r>
                <a:r>
                  <a:rPr lang="en-US" sz="1050" dirty="0" err="1">
                    <a:solidFill>
                      <a:schemeClr val="tx1"/>
                    </a:solidFill>
                    <a:latin typeface="Arial" pitchFamily="34" charset="0"/>
                    <a:cs typeface="Arial" pitchFamily="34" charset="0"/>
                  </a:rPr>
                  <a:t>phí</a:t>
                </a:r>
                <a:r>
                  <a:rPr lang="en-US" sz="1050" dirty="0">
                    <a:solidFill>
                      <a:schemeClr val="tx1"/>
                    </a:solidFill>
                    <a:latin typeface="Arial" pitchFamily="34" charset="0"/>
                    <a:cs typeface="Arial" pitchFamily="34" charset="0"/>
                  </a:rPr>
                  <a:t>, </a:t>
                </a:r>
                <a:r>
                  <a:rPr lang="en-US" sz="1050" dirty="0" err="1">
                    <a:solidFill>
                      <a:schemeClr val="tx1"/>
                    </a:solidFill>
                    <a:latin typeface="Arial" pitchFamily="34" charset="0"/>
                    <a:cs typeface="Arial" pitchFamily="34" charset="0"/>
                  </a:rPr>
                  <a:t>lợi</a:t>
                </a:r>
                <a:r>
                  <a:rPr lang="en-US" sz="1050" dirty="0">
                    <a:solidFill>
                      <a:schemeClr val="tx1"/>
                    </a:solidFill>
                    <a:latin typeface="Arial" pitchFamily="34" charset="0"/>
                    <a:cs typeface="Arial" pitchFamily="34" charset="0"/>
                  </a:rPr>
                  <a:t> </a:t>
                </a:r>
                <a:r>
                  <a:rPr lang="en-US" sz="1050" dirty="0" err="1">
                    <a:solidFill>
                      <a:schemeClr val="tx1"/>
                    </a:solidFill>
                    <a:latin typeface="Arial" pitchFamily="34" charset="0"/>
                    <a:cs typeface="Arial" pitchFamily="34" charset="0"/>
                  </a:rPr>
                  <a:t>ích</a:t>
                </a:r>
                <a:r>
                  <a:rPr lang="en-US" sz="1050" dirty="0">
                    <a:solidFill>
                      <a:schemeClr val="tx1"/>
                    </a:solidFill>
                    <a:latin typeface="Arial" pitchFamily="34" charset="0"/>
                    <a:cs typeface="Arial" pitchFamily="34" charset="0"/>
                  </a:rPr>
                  <a:t>, </a:t>
                </a:r>
                <a:r>
                  <a:rPr lang="en-US" sz="1050" dirty="0" err="1">
                    <a:solidFill>
                      <a:schemeClr val="tx1"/>
                    </a:solidFill>
                    <a:latin typeface="Arial" pitchFamily="34" charset="0"/>
                    <a:cs typeface="Arial" pitchFamily="34" charset="0"/>
                  </a:rPr>
                  <a:t>rủi</a:t>
                </a:r>
                <a:r>
                  <a:rPr lang="en-US" sz="1050" dirty="0">
                    <a:solidFill>
                      <a:schemeClr val="tx1"/>
                    </a:solidFill>
                    <a:latin typeface="Arial" pitchFamily="34" charset="0"/>
                    <a:cs typeface="Arial" pitchFamily="34" charset="0"/>
                  </a:rPr>
                  <a:t> </a:t>
                </a:r>
                <a:r>
                  <a:rPr lang="en-US" sz="1050" dirty="0" err="1">
                    <a:solidFill>
                      <a:schemeClr val="tx1"/>
                    </a:solidFill>
                    <a:latin typeface="Arial" pitchFamily="34" charset="0"/>
                    <a:cs typeface="Arial" pitchFamily="34" charset="0"/>
                  </a:rPr>
                  <a:t>ro</a:t>
                </a:r>
                <a:endParaRPr lang="en-US" sz="1050" dirty="0">
                  <a:solidFill>
                    <a:schemeClr val="tx1"/>
                  </a:solidFill>
                  <a:latin typeface="Arial" pitchFamily="34" charset="0"/>
                  <a:cs typeface="Arial" pitchFamily="34" charset="0"/>
                </a:endParaRPr>
              </a:p>
              <a:p>
                <a:pPr marL="914400" lvl="1" indent="-463550" algn="just">
                  <a:spcBef>
                    <a:spcPts val="300"/>
                  </a:spcBef>
                  <a:buFont typeface="Wingdings" pitchFamily="2" charset="2"/>
                  <a:buChar char="§"/>
                  <a:defRPr/>
                </a:pPr>
                <a:r>
                  <a:rPr lang="en-US" sz="1050" dirty="0" err="1">
                    <a:solidFill>
                      <a:schemeClr val="tx1"/>
                    </a:solidFill>
                    <a:latin typeface="Arial" pitchFamily="34" charset="0"/>
                    <a:cs typeface="Arial" pitchFamily="34" charset="0"/>
                  </a:rPr>
                  <a:t>Dự</a:t>
                </a:r>
                <a:r>
                  <a:rPr lang="en-US" sz="1050" dirty="0">
                    <a:solidFill>
                      <a:schemeClr val="tx1"/>
                    </a:solidFill>
                    <a:latin typeface="Arial" pitchFamily="34" charset="0"/>
                    <a:cs typeface="Arial" pitchFamily="34" charset="0"/>
                  </a:rPr>
                  <a:t> </a:t>
                </a:r>
                <a:r>
                  <a:rPr lang="en-US" sz="1050" dirty="0" err="1">
                    <a:solidFill>
                      <a:schemeClr val="tx1"/>
                    </a:solidFill>
                    <a:latin typeface="Arial" pitchFamily="34" charset="0"/>
                    <a:cs typeface="Arial" pitchFamily="34" charset="0"/>
                  </a:rPr>
                  <a:t>án</a:t>
                </a:r>
                <a:r>
                  <a:rPr lang="en-US" sz="1050" dirty="0">
                    <a:solidFill>
                      <a:schemeClr val="tx1"/>
                    </a:solidFill>
                    <a:latin typeface="Arial" pitchFamily="34" charset="0"/>
                    <a:cs typeface="Arial" pitchFamily="34" charset="0"/>
                  </a:rPr>
                  <a:t> </a:t>
                </a:r>
                <a:r>
                  <a:rPr lang="en-US" sz="1050" dirty="0" err="1">
                    <a:solidFill>
                      <a:schemeClr val="tx1"/>
                    </a:solidFill>
                    <a:latin typeface="Arial" pitchFamily="34" charset="0"/>
                    <a:cs typeface="Arial" pitchFamily="34" charset="0"/>
                  </a:rPr>
                  <a:t>cụ</a:t>
                </a:r>
                <a:r>
                  <a:rPr lang="en-US" sz="1050" dirty="0">
                    <a:solidFill>
                      <a:schemeClr val="tx1"/>
                    </a:solidFill>
                    <a:latin typeface="Arial" pitchFamily="34" charset="0"/>
                    <a:cs typeface="Arial" pitchFamily="34" charset="0"/>
                  </a:rPr>
                  <a:t> </a:t>
                </a:r>
                <a:r>
                  <a:rPr lang="en-US" sz="1050" dirty="0" err="1">
                    <a:solidFill>
                      <a:schemeClr val="tx1"/>
                    </a:solidFill>
                    <a:latin typeface="Arial" pitchFamily="34" charset="0"/>
                    <a:cs typeface="Arial" pitchFamily="34" charset="0"/>
                  </a:rPr>
                  <a:t>thể</a:t>
                </a:r>
                <a:endParaRPr lang="vi-VN" sz="1600" dirty="0">
                  <a:solidFill>
                    <a:schemeClr val="tx1"/>
                  </a:solidFill>
                  <a:cs typeface="Arial" pitchFamily="34" charset="0"/>
                </a:endParaRPr>
              </a:p>
            </p:txBody>
          </p:sp>
        </p:grpSp>
        <p:sp>
          <p:nvSpPr>
            <p:cNvPr id="6150" name="TextBox 11"/>
            <p:cNvSpPr txBox="1">
              <a:spLocks noChangeArrowheads="1"/>
            </p:cNvSpPr>
            <p:nvPr/>
          </p:nvSpPr>
          <p:spPr bwMode="auto">
            <a:xfrm>
              <a:off x="3200400" y="1828800"/>
              <a:ext cx="3257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b="1">
                  <a:latin typeface="Calibri" pitchFamily="34" charset="0"/>
                </a:rPr>
                <a:t>Hợp tác công tư (PPC): Vi mô</a:t>
              </a:r>
            </a:p>
          </p:txBody>
        </p:sp>
        <p:sp>
          <p:nvSpPr>
            <p:cNvPr id="6151" name="TextBox 2"/>
            <p:cNvSpPr txBox="1">
              <a:spLocks noChangeArrowheads="1"/>
            </p:cNvSpPr>
            <p:nvPr/>
          </p:nvSpPr>
          <p:spPr bwMode="auto">
            <a:xfrm>
              <a:off x="3048000" y="1295400"/>
              <a:ext cx="38496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b="1">
                  <a:latin typeface="Calibri" pitchFamily="34" charset="0"/>
                </a:rPr>
                <a:t>Tương tác công tư (PPI): vĩ mô</a:t>
              </a:r>
            </a:p>
          </p:txBody>
        </p:sp>
        <p:sp>
          <p:nvSpPr>
            <p:cNvPr id="6152" name="TextBox 7"/>
            <p:cNvSpPr txBox="1">
              <a:spLocks noChangeArrowheads="1"/>
            </p:cNvSpPr>
            <p:nvPr/>
          </p:nvSpPr>
          <p:spPr bwMode="auto">
            <a:xfrm rot="971659">
              <a:off x="1391933" y="4010128"/>
              <a:ext cx="27643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itchFamily="34" charset="0"/>
                  <a:cs typeface="Arial" pitchFamily="34" charset="0"/>
                </a:defRPr>
              </a:lvl1pPr>
              <a:lvl2pPr marL="50800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lvl="1" algn="ctr" eaLnBrk="1" hangingPunct="1">
                <a:spcBef>
                  <a:spcPts val="300"/>
                </a:spcBef>
              </a:pPr>
              <a:r>
                <a:rPr lang="en-US" altLang="en-US" b="1"/>
                <a:t>Môi trường đầu tư</a:t>
              </a:r>
            </a:p>
          </p:txBody>
        </p:sp>
        <p:sp>
          <p:nvSpPr>
            <p:cNvPr id="6153" name="TextBox 6"/>
            <p:cNvSpPr txBox="1">
              <a:spLocks noChangeArrowheads="1"/>
            </p:cNvSpPr>
            <p:nvPr/>
          </p:nvSpPr>
          <p:spPr bwMode="auto">
            <a:xfrm rot="-1414909">
              <a:off x="4760272" y="4010139"/>
              <a:ext cx="3419475" cy="36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itchFamily="34" charset="0"/>
                  <a:cs typeface="Arial" pitchFamily="34" charset="0"/>
                </a:defRPr>
              </a:lvl1pPr>
              <a:lvl2pPr marL="50800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lvl="1" algn="ctr" eaLnBrk="1" hangingPunct="1">
                <a:spcBef>
                  <a:spcPts val="300"/>
                </a:spcBef>
              </a:pPr>
              <a:r>
                <a:rPr lang="en-US" altLang="en-US" b="1"/>
                <a:t>Năng lực thực thi</a:t>
              </a:r>
              <a:endParaRPr lang="en-US" altLang="en-US" b="1">
                <a:latin typeface="Calibri" pitchFamily="34" charset="0"/>
              </a:endParaRPr>
            </a:p>
          </p:txBody>
        </p:sp>
        <p:sp>
          <p:nvSpPr>
            <p:cNvPr id="6154" name="TextBox 22"/>
            <p:cNvSpPr txBox="1">
              <a:spLocks noChangeArrowheads="1"/>
            </p:cNvSpPr>
            <p:nvPr/>
          </p:nvSpPr>
          <p:spPr bwMode="auto">
            <a:xfrm>
              <a:off x="1029494" y="5047974"/>
              <a:ext cx="74676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a:t>Hầu hết các mô hình PPP nông nghiệp hiện nay là hình thức PPC </a:t>
              </a:r>
            </a:p>
            <a:p>
              <a:pPr eaLnBrk="1" hangingPunct="1"/>
              <a:r>
                <a:rPr lang="en-US" altLang="en-US" sz="1600"/>
                <a:t>(</a:t>
              </a:r>
              <a:r>
                <a:rPr lang="en-US" altLang="en-US" sz="1600" i="1"/>
                <a:t>Nguồn: IPSARD)</a:t>
              </a:r>
              <a:r>
                <a:rPr lang="en-US" altLang="en-US" sz="1600"/>
                <a:t> </a:t>
              </a:r>
              <a:endParaRPr lang="en-US" altLang="en-US"/>
            </a:p>
          </p:txBody>
        </p:sp>
      </p:grpSp>
    </p:spTree>
    <p:extLst>
      <p:ext uri="{BB962C8B-B14F-4D97-AF65-F5344CB8AC3E}">
        <p14:creationId xmlns:p14="http://schemas.microsoft.com/office/powerpoint/2010/main" val="2184509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4602162"/>
          </a:xfrm>
        </p:spPr>
        <p:txBody>
          <a:bodyPr>
            <a:normAutofit/>
          </a:bodyPr>
          <a:lstStyle/>
          <a:p>
            <a:r>
              <a:rPr lang="en-US" sz="3600" b="1" smtClean="0">
                <a:solidFill>
                  <a:srgbClr val="0070C0"/>
                </a:solidFill>
                <a:latin typeface="Times New Roman" pitchFamily="18" charset="0"/>
                <a:cs typeface="Times New Roman" pitchFamily="18" charset="0"/>
              </a:rPr>
              <a:t>2. Cập nhật hoạt động của </a:t>
            </a:r>
            <a:br>
              <a:rPr lang="en-US" sz="3600" b="1" smtClean="0">
                <a:solidFill>
                  <a:srgbClr val="0070C0"/>
                </a:solidFill>
                <a:latin typeface="Times New Roman" pitchFamily="18" charset="0"/>
                <a:cs typeface="Times New Roman" pitchFamily="18" charset="0"/>
              </a:rPr>
            </a:br>
            <a:r>
              <a:rPr lang="en-US" sz="3600" b="1" smtClean="0">
                <a:solidFill>
                  <a:srgbClr val="0070C0"/>
                </a:solidFill>
                <a:latin typeface="Times New Roman" pitchFamily="18" charset="0"/>
                <a:cs typeface="Times New Roman" pitchFamily="18" charset="0"/>
              </a:rPr>
              <a:t>các Nhóm công tác ngành hàng PPP</a:t>
            </a:r>
            <a:endParaRPr lang="en-US" sz="3600" b="1">
              <a:solidFill>
                <a:srgbClr val="0070C0"/>
              </a:solidFill>
            </a:endParaRPr>
          </a:p>
        </p:txBody>
      </p:sp>
    </p:spTree>
    <p:extLst>
      <p:ext uri="{BB962C8B-B14F-4D97-AF65-F5344CB8AC3E}">
        <p14:creationId xmlns:p14="http://schemas.microsoft.com/office/powerpoint/2010/main" val="785032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TotalTime>
  <Words>1478</Words>
  <Application>Microsoft Office PowerPoint</Application>
  <PresentationFormat>On-screen Show (4:3)</PresentationFormat>
  <Paragraphs>145</Paragraphs>
  <Slides>20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Office Theme</vt:lpstr>
      <vt:lpstr>Microsoft Excel Chart</vt:lpstr>
      <vt:lpstr>BÁO CÁO ĐÁNH GIÁ HOẠT ĐỘNG CỦA CÁC NHÓM PPP NGÀNH HÀNG:  CÁC VẤN ĐỀ VÀ GIẢI PHÁP THÚC ĐẨY</vt:lpstr>
      <vt:lpstr>Nội dung trình bày</vt:lpstr>
      <vt:lpstr>1. Các Nhóm công tác PPP nông nghiệp giai đoạn 2010 - 2015 </vt:lpstr>
      <vt:lpstr>Mạng lưới các FTAs Việt Nam tham gia </vt:lpstr>
      <vt:lpstr>Đầu tư trực tiếp nước ngoài vào ngành</vt:lpstr>
      <vt:lpstr>Hưởng ứng thực hiện Tầm nhìn mới trong nông nghiệp </vt:lpstr>
      <vt:lpstr>PowerPoint Presentation</vt:lpstr>
      <vt:lpstr>PowerPoint Presentation</vt:lpstr>
      <vt:lpstr>2. Cập nhật hoạt động của  các Nhóm công tác ngành hàng PPP</vt:lpstr>
      <vt:lpstr>2.1 NHÓM CÔNG TÁC PPP NGÀNH HÀNG CÀ PHÊ  Cục Trồng trọt và Công ty Nestle Việt Nam đồng chủ trì </vt:lpstr>
      <vt:lpstr>2.1 NHÓM CÔNG TÁC PPP NGÀNH HÀNG CHÈ  Cục Trồng trọt và Công ty Uniliver đồng chủ trì </vt:lpstr>
      <vt:lpstr>2.1 NHÓM CÔNG TÁC PPP NGÀNH HÀNG THỦY SẢN  Tổng Cục Thủy sản và Metro Cash &amp; Carry Việt Nam đồng chủ trì </vt:lpstr>
      <vt:lpstr>2.1 NHÓM CÔNG TÁC PPP NGÀNH HÀNG RAU QUẢ  Vụ Kế hoạch và Syngenta đồng chủ trì </vt:lpstr>
      <vt:lpstr>2.1 NHÓM CÔNG TÁC PPP NGÀNH HÀNG CHUNG  Vụ Hợp tác quốc tế và Tập đoàn Bungee đồng chủ trì </vt:lpstr>
      <vt:lpstr>2.1 NHÓM CÔNG TÁC PPP NGÀNH HÀNG GIA VỊ VÀ HỒ TIÊU  Vụ Hợp tác quốc tế và IDH đồng chủ trì </vt:lpstr>
      <vt:lpstr>2.1 NHÓM CÔNG TÁC PPP HÓA CHẤT NÔNG NGHIỆP  CụC BVTV, IDH và Croplife đồng chủ trì </vt:lpstr>
      <vt:lpstr>2.1 NHÓM CÔNG TÁC PPP TÀI CHÍNH NÔNG NGHIỆP  Vụ HTQT chủ trì </vt:lpstr>
      <vt:lpstr>Định hướng hoạt động của PSAV</vt:lpstr>
      <vt:lpstr>Định hướng hoạt động của PSAV</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BÁO CÁO ĐÁNH GIÁ HOẠT ĐỘNG CỦA CÁC NHÓM PPP NGÀNH HÀNG: CÁC VẤN ĐỀ VÀ GIẢI PHÁP THÚC ĐẨY  vU</dc:title>
  <dc:creator>hhanh.htqt</dc:creator>
  <cp:lastModifiedBy>hhanh.htqt</cp:lastModifiedBy>
  <cp:revision>23</cp:revision>
  <cp:lastPrinted>2016-11-29T08:42:15Z</cp:lastPrinted>
  <dcterms:created xsi:type="dcterms:W3CDTF">2016-11-29T05:32:21Z</dcterms:created>
  <dcterms:modified xsi:type="dcterms:W3CDTF">2017-03-08T05:54:51Z</dcterms:modified>
</cp:coreProperties>
</file>